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nton" charset="1" panose="00000500000000000000"/>
      <p:regular r:id="rId16"/>
    </p:embeddedFont>
    <p:embeddedFont>
      <p:font typeface="Canva Sans" charset="1" panose="020B0503030501040103"/>
      <p:regular r:id="rId17"/>
    </p:embeddedFont>
    <p:embeddedFont>
      <p:font typeface="Open Sans Bold" charset="1" panose="00000000000000000000"/>
      <p:regular r:id="rId18"/>
    </p:embeddedFont>
    <p:embeddedFont>
      <p:font typeface="Open San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E300FF">
                    <a:alpha val="100000"/>
                  </a:srgbClr>
                </a:gs>
                <a:gs pos="100000">
                  <a:srgbClr val="00068A">
                    <a:alpha val="100000"/>
                  </a:srgbClr>
                </a:gs>
              </a:gsLst>
              <a:lin ang="2700000"/>
            </a:gradFill>
          </p:spPr>
        </p:sp>
        <p:sp>
          <p:nvSpPr>
            <p:cNvPr name="TextBox 4" id="4"/>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5830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E300FF">
                    <a:alpha val="100000"/>
                  </a:srgbClr>
                </a:gs>
                <a:gs pos="100000">
                  <a:srgbClr val="00068A">
                    <a:alpha val="100000"/>
                  </a:srgbClr>
                </a:gs>
              </a:gsLst>
              <a:lin ang="2700000"/>
            </a:gradFill>
          </p:spPr>
        </p:sp>
        <p:sp>
          <p:nvSpPr>
            <p:cNvPr name="TextBox 7" id="7"/>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033242" y="2331542"/>
            <a:ext cx="2264398" cy="2264398"/>
          </a:xfrm>
          <a:custGeom>
            <a:avLst/>
            <a:gdLst/>
            <a:ahLst/>
            <a:cxnLst/>
            <a:rect r="r" b="b" t="t" l="l"/>
            <a:pathLst>
              <a:path h="2264398" w="2264398">
                <a:moveTo>
                  <a:pt x="0" y="0"/>
                </a:moveTo>
                <a:lnTo>
                  <a:pt x="2264398" y="0"/>
                </a:lnTo>
                <a:lnTo>
                  <a:pt x="2264398" y="2264398"/>
                </a:lnTo>
                <a:lnTo>
                  <a:pt x="0" y="2264398"/>
                </a:lnTo>
                <a:lnTo>
                  <a:pt x="0" y="0"/>
                </a:lnTo>
                <a:close/>
              </a:path>
            </a:pathLst>
          </a:custGeom>
          <a:blipFill>
            <a:blip r:embed="rId2"/>
            <a:stretch>
              <a:fillRect l="0" t="0" r="0" b="0"/>
            </a:stretch>
          </a:blipFill>
        </p:spPr>
      </p:sp>
      <p:sp>
        <p:nvSpPr>
          <p:cNvPr name="Freeform 9" id="9"/>
          <p:cNvSpPr/>
          <p:nvPr/>
        </p:nvSpPr>
        <p:spPr>
          <a:xfrm flipH="false" flipV="false" rot="0">
            <a:off x="2995911" y="30861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116078" y="5258879"/>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9999"/>
            </a:blip>
            <a:stretch>
              <a:fillRect l="0" t="0" r="0" b="0"/>
            </a:stretch>
          </a:blipFill>
        </p:spPr>
      </p:sp>
      <p:sp>
        <p:nvSpPr>
          <p:cNvPr name="TextBox 11" id="11"/>
          <p:cNvSpPr txBox="true"/>
          <p:nvPr/>
        </p:nvSpPr>
        <p:spPr>
          <a:xfrm rot="0">
            <a:off x="7874662" y="2903643"/>
            <a:ext cx="9384638" cy="2620456"/>
          </a:xfrm>
          <a:prstGeom prst="rect">
            <a:avLst/>
          </a:prstGeom>
        </p:spPr>
        <p:txBody>
          <a:bodyPr anchor="t" rtlCol="false" tIns="0" lIns="0" bIns="0" rIns="0">
            <a:spAutoFit/>
          </a:bodyPr>
          <a:lstStyle/>
          <a:p>
            <a:pPr algn="l">
              <a:lnSpc>
                <a:spcPts val="21461"/>
              </a:lnSpc>
              <a:spcBef>
                <a:spcPct val="0"/>
              </a:spcBef>
            </a:pPr>
            <a:r>
              <a:rPr lang="en-US" sz="15329">
                <a:solidFill>
                  <a:srgbClr val="1F2020"/>
                </a:solidFill>
                <a:latin typeface="Anton"/>
                <a:ea typeface="Anton"/>
                <a:cs typeface="Anton"/>
                <a:sym typeface="Anton"/>
              </a:rPr>
              <a:t>TUGAS 2</a:t>
            </a:r>
          </a:p>
        </p:txBody>
      </p:sp>
      <p:sp>
        <p:nvSpPr>
          <p:cNvPr name="TextBox 12" id="12"/>
          <p:cNvSpPr txBox="true"/>
          <p:nvPr/>
        </p:nvSpPr>
        <p:spPr>
          <a:xfrm rot="0">
            <a:off x="7874662" y="5116004"/>
            <a:ext cx="8238995" cy="1238159"/>
          </a:xfrm>
          <a:prstGeom prst="rect">
            <a:avLst/>
          </a:prstGeom>
        </p:spPr>
        <p:txBody>
          <a:bodyPr anchor="t" rtlCol="false" tIns="0" lIns="0" bIns="0" rIns="0">
            <a:spAutoFit/>
          </a:bodyPr>
          <a:lstStyle/>
          <a:p>
            <a:pPr algn="l">
              <a:lnSpc>
                <a:spcPts val="10075"/>
              </a:lnSpc>
              <a:spcBef>
                <a:spcPct val="0"/>
              </a:spcBef>
            </a:pPr>
            <a:r>
              <a:rPr lang="en-US" sz="7196">
                <a:solidFill>
                  <a:srgbClr val="7402C6"/>
                </a:solidFill>
                <a:latin typeface="Anton"/>
                <a:ea typeface="Anton"/>
                <a:cs typeface="Anton"/>
                <a:sym typeface="Anton"/>
              </a:rPr>
              <a:t>ARTIFICIAL INTELLIGENCE</a:t>
            </a:r>
          </a:p>
        </p:txBody>
      </p:sp>
      <p:sp>
        <p:nvSpPr>
          <p:cNvPr name="Freeform 13" id="13"/>
          <p:cNvSpPr/>
          <p:nvPr/>
        </p:nvSpPr>
        <p:spPr>
          <a:xfrm flipH="false" flipV="false" rot="0">
            <a:off x="15889000" y="1031011"/>
            <a:ext cx="4316765" cy="4316765"/>
          </a:xfrm>
          <a:custGeom>
            <a:avLst/>
            <a:gdLst/>
            <a:ahLst/>
            <a:cxnLst/>
            <a:rect r="r" b="b" t="t" l="l"/>
            <a:pathLst>
              <a:path h="4316765" w="4316765">
                <a:moveTo>
                  <a:pt x="0" y="0"/>
                </a:moveTo>
                <a:lnTo>
                  <a:pt x="4316765" y="0"/>
                </a:lnTo>
                <a:lnTo>
                  <a:pt x="4316765" y="4316765"/>
                </a:lnTo>
                <a:lnTo>
                  <a:pt x="0" y="4316765"/>
                </a:lnTo>
                <a:lnTo>
                  <a:pt x="0" y="0"/>
                </a:lnTo>
                <a:close/>
              </a:path>
            </a:pathLst>
          </a:custGeom>
          <a:blipFill>
            <a:blip r:embed="rId2">
              <a:alphaModFix amt="19999"/>
            </a:blip>
            <a:stretch>
              <a:fillRect l="0" t="0" r="0" b="0"/>
            </a:stretch>
          </a:blipFill>
        </p:spPr>
      </p:sp>
      <p:sp>
        <p:nvSpPr>
          <p:cNvPr name="Freeform 14" id="14"/>
          <p:cNvSpPr/>
          <p:nvPr/>
        </p:nvSpPr>
        <p:spPr>
          <a:xfrm flipH="false" flipV="false" rot="0">
            <a:off x="196165" y="196165"/>
            <a:ext cx="636370" cy="636370"/>
          </a:xfrm>
          <a:custGeom>
            <a:avLst/>
            <a:gdLst/>
            <a:ahLst/>
            <a:cxnLst/>
            <a:rect r="r" b="b" t="t" l="l"/>
            <a:pathLst>
              <a:path h="636370" w="636370">
                <a:moveTo>
                  <a:pt x="0" y="0"/>
                </a:moveTo>
                <a:lnTo>
                  <a:pt x="636370" y="0"/>
                </a:lnTo>
                <a:lnTo>
                  <a:pt x="636370" y="636370"/>
                </a:lnTo>
                <a:lnTo>
                  <a:pt x="0" y="636370"/>
                </a:lnTo>
                <a:lnTo>
                  <a:pt x="0" y="0"/>
                </a:lnTo>
                <a:close/>
              </a:path>
            </a:pathLst>
          </a:custGeom>
          <a:blipFill>
            <a:blip r:embed="rId5"/>
            <a:stretch>
              <a:fillRect l="0" t="0" r="0" b="0"/>
            </a:stretch>
          </a:blipFill>
        </p:spPr>
      </p:sp>
      <p:sp>
        <p:nvSpPr>
          <p:cNvPr name="TextBox 15" id="15"/>
          <p:cNvSpPr txBox="true"/>
          <p:nvPr/>
        </p:nvSpPr>
        <p:spPr>
          <a:xfrm rot="0">
            <a:off x="7874662" y="7017623"/>
            <a:ext cx="6579212" cy="337978"/>
          </a:xfrm>
          <a:prstGeom prst="rect">
            <a:avLst/>
          </a:prstGeom>
        </p:spPr>
        <p:txBody>
          <a:bodyPr anchor="t" rtlCol="false" tIns="0" lIns="0" bIns="0" rIns="0">
            <a:spAutoFit/>
          </a:bodyPr>
          <a:lstStyle/>
          <a:p>
            <a:pPr algn="ctr">
              <a:lnSpc>
                <a:spcPts val="2887"/>
              </a:lnSpc>
              <a:spcBef>
                <a:spcPct val="0"/>
              </a:spcBef>
            </a:pPr>
            <a:r>
              <a:rPr lang="en-US" sz="2062">
                <a:solidFill>
                  <a:srgbClr val="000000"/>
                </a:solidFill>
                <a:latin typeface="Canva Sans"/>
                <a:ea typeface="Canva Sans"/>
                <a:cs typeface="Canva Sans"/>
                <a:sym typeface="Canva Sans"/>
              </a:rPr>
              <a:t>AL-MAHFUZH FADHLUR ROHMAN - 2208107010016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E300FF">
                    <a:alpha val="100000"/>
                  </a:srgbClr>
                </a:gs>
                <a:gs pos="100000">
                  <a:srgbClr val="00068A">
                    <a:alpha val="100000"/>
                  </a:srgbClr>
                </a:gs>
              </a:gsLst>
              <a:lin ang="2700000"/>
            </a:gradFill>
          </p:spPr>
        </p:sp>
        <p:sp>
          <p:nvSpPr>
            <p:cNvPr name="TextBox 4" id="4"/>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10</a:t>
            </a:r>
          </a:p>
        </p:txBody>
      </p:sp>
      <p:sp>
        <p:nvSpPr>
          <p:cNvPr name="Freeform 6" id="6"/>
          <p:cNvSpPr/>
          <p:nvPr/>
        </p:nvSpPr>
        <p:spPr>
          <a:xfrm flipH="false" flipV="false" rot="0">
            <a:off x="-2116078" y="5258879"/>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9999"/>
            </a:blip>
            <a:stretch>
              <a:fillRect l="0" t="0" r="0" b="0"/>
            </a:stretch>
          </a:blipFill>
        </p:spPr>
      </p:sp>
      <p:sp>
        <p:nvSpPr>
          <p:cNvPr name="Freeform 7" id="7"/>
          <p:cNvSpPr/>
          <p:nvPr/>
        </p:nvSpPr>
        <p:spPr>
          <a:xfrm flipH="false" flipV="false" rot="0">
            <a:off x="15889000" y="1031011"/>
            <a:ext cx="4316765" cy="4316765"/>
          </a:xfrm>
          <a:custGeom>
            <a:avLst/>
            <a:gdLst/>
            <a:ahLst/>
            <a:cxnLst/>
            <a:rect r="r" b="b" t="t" l="l"/>
            <a:pathLst>
              <a:path h="4316765" w="4316765">
                <a:moveTo>
                  <a:pt x="0" y="0"/>
                </a:moveTo>
                <a:lnTo>
                  <a:pt x="4316765" y="0"/>
                </a:lnTo>
                <a:lnTo>
                  <a:pt x="4316765" y="4316765"/>
                </a:lnTo>
                <a:lnTo>
                  <a:pt x="0" y="4316765"/>
                </a:lnTo>
                <a:lnTo>
                  <a:pt x="0" y="0"/>
                </a:lnTo>
                <a:close/>
              </a:path>
            </a:pathLst>
          </a:custGeom>
          <a:blipFill>
            <a:blip r:embed="rId2">
              <a:alphaModFix amt="19999"/>
            </a:blip>
            <a:stretch>
              <a:fillRect l="0" t="0" r="0" b="0"/>
            </a:stretch>
          </a:blipFill>
        </p:spPr>
      </p:sp>
      <p:grpSp>
        <p:nvGrpSpPr>
          <p:cNvPr name="Group 8" id="8"/>
          <p:cNvGrpSpPr/>
          <p:nvPr/>
        </p:nvGrpSpPr>
        <p:grpSpPr>
          <a:xfrm rot="0">
            <a:off x="1028700" y="1028700"/>
            <a:ext cx="9225231" cy="8229600"/>
            <a:chOff x="0" y="0"/>
            <a:chExt cx="12300307" cy="10972800"/>
          </a:xfrm>
        </p:grpSpPr>
        <p:pic>
          <p:nvPicPr>
            <p:cNvPr name="Picture 9" id="9"/>
            <p:cNvPicPr>
              <a:picLocks noChangeAspect="true"/>
            </p:cNvPicPr>
            <p:nvPr/>
          </p:nvPicPr>
          <p:blipFill>
            <a:blip r:embed="rId3"/>
            <a:srcRect l="12930" t="0" r="24014" b="0"/>
            <a:stretch>
              <a:fillRect/>
            </a:stretch>
          </p:blipFill>
          <p:spPr>
            <a:xfrm flipH="false" flipV="false">
              <a:off x="0" y="0"/>
              <a:ext cx="12300307" cy="10972800"/>
            </a:xfrm>
            <a:prstGeom prst="rect">
              <a:avLst/>
            </a:prstGeom>
          </p:spPr>
        </p:pic>
      </p:grpSp>
      <p:sp>
        <p:nvSpPr>
          <p:cNvPr name="Freeform 10" id="10"/>
          <p:cNvSpPr/>
          <p:nvPr/>
        </p:nvSpPr>
        <p:spPr>
          <a:xfrm flipH="false" flipV="false" rot="0">
            <a:off x="10764569" y="1455693"/>
            <a:ext cx="2264398" cy="2264398"/>
          </a:xfrm>
          <a:custGeom>
            <a:avLst/>
            <a:gdLst/>
            <a:ahLst/>
            <a:cxnLst/>
            <a:rect r="r" b="b" t="t" l="l"/>
            <a:pathLst>
              <a:path h="2264398" w="2264398">
                <a:moveTo>
                  <a:pt x="0" y="0"/>
                </a:moveTo>
                <a:lnTo>
                  <a:pt x="2264398" y="0"/>
                </a:lnTo>
                <a:lnTo>
                  <a:pt x="2264398" y="2264398"/>
                </a:lnTo>
                <a:lnTo>
                  <a:pt x="0" y="2264398"/>
                </a:lnTo>
                <a:lnTo>
                  <a:pt x="0" y="0"/>
                </a:lnTo>
                <a:close/>
              </a:path>
            </a:pathLst>
          </a:custGeom>
          <a:blipFill>
            <a:blip r:embed="rId2"/>
            <a:stretch>
              <a:fillRect l="0" t="0" r="0" b="0"/>
            </a:stretch>
          </a:blipFill>
        </p:spPr>
      </p:sp>
      <p:sp>
        <p:nvSpPr>
          <p:cNvPr name="TextBox 11" id="11"/>
          <p:cNvSpPr txBox="true"/>
          <p:nvPr/>
        </p:nvSpPr>
        <p:spPr>
          <a:xfrm rot="0">
            <a:off x="11767541" y="1965304"/>
            <a:ext cx="4830411" cy="2346334"/>
          </a:xfrm>
          <a:prstGeom prst="rect">
            <a:avLst/>
          </a:prstGeom>
        </p:spPr>
        <p:txBody>
          <a:bodyPr anchor="t" rtlCol="false" tIns="0" lIns="0" bIns="0" rIns="0">
            <a:spAutoFit/>
          </a:bodyPr>
          <a:lstStyle/>
          <a:p>
            <a:pPr algn="l">
              <a:lnSpc>
                <a:spcPts val="19204"/>
              </a:lnSpc>
              <a:spcBef>
                <a:spcPct val="0"/>
              </a:spcBef>
            </a:pPr>
            <a:r>
              <a:rPr lang="en-US" sz="13717">
                <a:solidFill>
                  <a:srgbClr val="1F2020"/>
                </a:solidFill>
                <a:latin typeface="Anton"/>
                <a:ea typeface="Anton"/>
                <a:cs typeface="Anton"/>
                <a:sym typeface="Anton"/>
              </a:rPr>
              <a:t>TERIMA</a:t>
            </a:r>
          </a:p>
        </p:txBody>
      </p:sp>
      <p:sp>
        <p:nvSpPr>
          <p:cNvPr name="TextBox 12" id="12"/>
          <p:cNvSpPr txBox="true"/>
          <p:nvPr/>
        </p:nvSpPr>
        <p:spPr>
          <a:xfrm rot="0">
            <a:off x="11767541" y="3824001"/>
            <a:ext cx="4830411" cy="2339673"/>
          </a:xfrm>
          <a:prstGeom prst="rect">
            <a:avLst/>
          </a:prstGeom>
        </p:spPr>
        <p:txBody>
          <a:bodyPr anchor="t" rtlCol="false" tIns="0" lIns="0" bIns="0" rIns="0">
            <a:spAutoFit/>
          </a:bodyPr>
          <a:lstStyle/>
          <a:p>
            <a:pPr algn="l">
              <a:lnSpc>
                <a:spcPts val="19204"/>
              </a:lnSpc>
              <a:spcBef>
                <a:spcPct val="0"/>
              </a:spcBef>
            </a:pPr>
            <a:r>
              <a:rPr lang="en-US" sz="13717">
                <a:solidFill>
                  <a:srgbClr val="7402C6"/>
                </a:solidFill>
                <a:latin typeface="Anton"/>
                <a:ea typeface="Anton"/>
                <a:cs typeface="Anton"/>
                <a:sym typeface="Anton"/>
              </a:rPr>
              <a:t>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E300FF">
                    <a:alpha val="100000"/>
                  </a:srgbClr>
                </a:gs>
                <a:gs pos="100000">
                  <a:srgbClr val="00068A">
                    <a:alpha val="100000"/>
                  </a:srgbClr>
                </a:gs>
              </a:gsLst>
              <a:lin ang="2700000"/>
            </a:gradFill>
          </p:spPr>
        </p:sp>
        <p:sp>
          <p:nvSpPr>
            <p:cNvPr name="TextBox 4" id="4"/>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02</a:t>
            </a:r>
          </a:p>
        </p:txBody>
      </p:sp>
      <p:sp>
        <p:nvSpPr>
          <p:cNvPr name="Freeform 6" id="6"/>
          <p:cNvSpPr/>
          <p:nvPr/>
        </p:nvSpPr>
        <p:spPr>
          <a:xfrm flipH="false" flipV="false" rot="0">
            <a:off x="15889000" y="1031011"/>
            <a:ext cx="4316765" cy="4316765"/>
          </a:xfrm>
          <a:custGeom>
            <a:avLst/>
            <a:gdLst/>
            <a:ahLst/>
            <a:cxnLst/>
            <a:rect r="r" b="b" t="t" l="l"/>
            <a:pathLst>
              <a:path h="4316765" w="4316765">
                <a:moveTo>
                  <a:pt x="0" y="0"/>
                </a:moveTo>
                <a:lnTo>
                  <a:pt x="4316765" y="0"/>
                </a:lnTo>
                <a:lnTo>
                  <a:pt x="4316765" y="4316765"/>
                </a:lnTo>
                <a:lnTo>
                  <a:pt x="0" y="4316765"/>
                </a:lnTo>
                <a:lnTo>
                  <a:pt x="0" y="0"/>
                </a:lnTo>
                <a:close/>
              </a:path>
            </a:pathLst>
          </a:custGeom>
          <a:blipFill>
            <a:blip r:embed="rId2">
              <a:alphaModFix amt="19999"/>
            </a:blip>
            <a:stretch>
              <a:fillRect l="0" t="0" r="0" b="0"/>
            </a:stretch>
          </a:blipFill>
        </p:spPr>
      </p:sp>
      <p:grpSp>
        <p:nvGrpSpPr>
          <p:cNvPr name="Group 7" id="7"/>
          <p:cNvGrpSpPr/>
          <p:nvPr/>
        </p:nvGrpSpPr>
        <p:grpSpPr>
          <a:xfrm rot="0">
            <a:off x="0" y="1028700"/>
            <a:ext cx="8408303" cy="9258300"/>
            <a:chOff x="0" y="0"/>
            <a:chExt cx="11211071" cy="12344400"/>
          </a:xfrm>
        </p:grpSpPr>
        <p:pic>
          <p:nvPicPr>
            <p:cNvPr name="Picture 8" id="8"/>
            <p:cNvPicPr>
              <a:picLocks noChangeAspect="true"/>
            </p:cNvPicPr>
            <p:nvPr/>
          </p:nvPicPr>
          <p:blipFill>
            <a:blip r:embed="rId3"/>
            <a:srcRect l="0" t="0" r="0" b="26593"/>
            <a:stretch>
              <a:fillRect/>
            </a:stretch>
          </p:blipFill>
          <p:spPr>
            <a:xfrm flipH="false" flipV="false">
              <a:off x="0" y="0"/>
              <a:ext cx="11211071" cy="12344400"/>
            </a:xfrm>
            <a:prstGeom prst="rect">
              <a:avLst/>
            </a:prstGeom>
          </p:spPr>
        </p:pic>
      </p:grpSp>
      <p:sp>
        <p:nvSpPr>
          <p:cNvPr name="Freeform 9" id="9"/>
          <p:cNvSpPr/>
          <p:nvPr/>
        </p:nvSpPr>
        <p:spPr>
          <a:xfrm flipH="false" flipV="false" rot="0">
            <a:off x="9883689" y="1832671"/>
            <a:ext cx="1242423" cy="1242423"/>
          </a:xfrm>
          <a:custGeom>
            <a:avLst/>
            <a:gdLst/>
            <a:ahLst/>
            <a:cxnLst/>
            <a:rect r="r" b="b" t="t" l="l"/>
            <a:pathLst>
              <a:path h="1242423" w="1242423">
                <a:moveTo>
                  <a:pt x="0" y="0"/>
                </a:moveTo>
                <a:lnTo>
                  <a:pt x="1242423" y="0"/>
                </a:lnTo>
                <a:lnTo>
                  <a:pt x="1242423" y="1242422"/>
                </a:lnTo>
                <a:lnTo>
                  <a:pt x="0" y="1242422"/>
                </a:lnTo>
                <a:lnTo>
                  <a:pt x="0" y="0"/>
                </a:lnTo>
                <a:close/>
              </a:path>
            </a:pathLst>
          </a:custGeom>
          <a:blipFill>
            <a:blip r:embed="rId2"/>
            <a:stretch>
              <a:fillRect l="0" t="0" r="0" b="0"/>
            </a:stretch>
          </a:blipFill>
        </p:spPr>
      </p:sp>
      <p:sp>
        <p:nvSpPr>
          <p:cNvPr name="TextBox 10" id="10"/>
          <p:cNvSpPr txBox="true"/>
          <p:nvPr/>
        </p:nvSpPr>
        <p:spPr>
          <a:xfrm rot="0">
            <a:off x="8821598" y="1021486"/>
            <a:ext cx="3947269" cy="682582"/>
          </a:xfrm>
          <a:prstGeom prst="rect">
            <a:avLst/>
          </a:prstGeom>
        </p:spPr>
        <p:txBody>
          <a:bodyPr anchor="t" rtlCol="false" tIns="0" lIns="0" bIns="0" rIns="0">
            <a:spAutoFit/>
          </a:bodyPr>
          <a:lstStyle/>
          <a:p>
            <a:pPr algn="l">
              <a:lnSpc>
                <a:spcPts val="5422"/>
              </a:lnSpc>
            </a:pPr>
            <a:r>
              <a:rPr lang="en-US" sz="4444">
                <a:solidFill>
                  <a:srgbClr val="1F2020"/>
                </a:solidFill>
                <a:latin typeface="Anton"/>
                <a:ea typeface="Anton"/>
                <a:cs typeface="Anton"/>
                <a:sym typeface="Anton"/>
              </a:rPr>
              <a:t>Implementasi</a:t>
            </a:r>
          </a:p>
        </p:txBody>
      </p:sp>
      <p:sp>
        <p:nvSpPr>
          <p:cNvPr name="TextBox 11" id="11"/>
          <p:cNvSpPr txBox="true"/>
          <p:nvPr/>
        </p:nvSpPr>
        <p:spPr>
          <a:xfrm rot="0">
            <a:off x="8821598" y="1737279"/>
            <a:ext cx="5245313" cy="682582"/>
          </a:xfrm>
          <a:prstGeom prst="rect">
            <a:avLst/>
          </a:prstGeom>
        </p:spPr>
        <p:txBody>
          <a:bodyPr anchor="t" rtlCol="false" tIns="0" lIns="0" bIns="0" rIns="0">
            <a:spAutoFit/>
          </a:bodyPr>
          <a:lstStyle/>
          <a:p>
            <a:pPr algn="l">
              <a:lnSpc>
                <a:spcPts val="5422"/>
              </a:lnSpc>
            </a:pPr>
            <a:r>
              <a:rPr lang="en-US" sz="4444">
                <a:solidFill>
                  <a:srgbClr val="7402C6"/>
                </a:solidFill>
                <a:latin typeface="Anton"/>
                <a:ea typeface="Anton"/>
                <a:cs typeface="Anton"/>
                <a:sym typeface="Anton"/>
              </a:rPr>
              <a:t>Jaringan Saraf Tiruan</a:t>
            </a:r>
          </a:p>
        </p:txBody>
      </p:sp>
      <p:sp>
        <p:nvSpPr>
          <p:cNvPr name="TextBox 12" id="12"/>
          <p:cNvSpPr txBox="true"/>
          <p:nvPr/>
        </p:nvSpPr>
        <p:spPr>
          <a:xfrm rot="0">
            <a:off x="9144000" y="4113047"/>
            <a:ext cx="7230033" cy="1396386"/>
          </a:xfrm>
          <a:prstGeom prst="rect">
            <a:avLst/>
          </a:prstGeom>
        </p:spPr>
        <p:txBody>
          <a:bodyPr anchor="t" rtlCol="false" tIns="0" lIns="0" bIns="0" rIns="0">
            <a:spAutoFit/>
          </a:bodyPr>
          <a:lstStyle/>
          <a:p>
            <a:pPr algn="l">
              <a:lnSpc>
                <a:spcPts val="2780"/>
              </a:lnSpc>
              <a:spcBef>
                <a:spcPct val="0"/>
              </a:spcBef>
            </a:pPr>
            <a:r>
              <a:rPr lang="en-US" sz="1986">
                <a:solidFill>
                  <a:srgbClr val="1F2020"/>
                </a:solidFill>
                <a:latin typeface="Open Sans"/>
                <a:ea typeface="Open Sans"/>
                <a:cs typeface="Open Sans"/>
                <a:sym typeface="Open Sans"/>
              </a:rPr>
              <a:t>Jenis kasus yang dianalisis dalam proyek ini adalah regresi, yang bertujuan untuk memprediksi nilai kontinu dari penggunaan search engine Google berdasarkan data penggunaan search engine lainnya</a:t>
            </a:r>
          </a:p>
        </p:txBody>
      </p:sp>
      <p:sp>
        <p:nvSpPr>
          <p:cNvPr name="TextBox 13" id="13"/>
          <p:cNvSpPr txBox="true"/>
          <p:nvPr/>
        </p:nvSpPr>
        <p:spPr>
          <a:xfrm rot="0">
            <a:off x="9144000" y="3335941"/>
            <a:ext cx="2262691" cy="500881"/>
          </a:xfrm>
          <a:prstGeom prst="rect">
            <a:avLst/>
          </a:prstGeom>
        </p:spPr>
        <p:txBody>
          <a:bodyPr anchor="t" rtlCol="false" tIns="0" lIns="0" bIns="0" rIns="0">
            <a:spAutoFit/>
          </a:bodyPr>
          <a:lstStyle/>
          <a:p>
            <a:pPr algn="l">
              <a:lnSpc>
                <a:spcPts val="4219"/>
              </a:lnSpc>
              <a:spcBef>
                <a:spcPct val="0"/>
              </a:spcBef>
            </a:pPr>
            <a:r>
              <a:rPr lang="en-US" b="true" sz="3013">
                <a:solidFill>
                  <a:srgbClr val="E300FF"/>
                </a:solidFill>
                <a:latin typeface="Open Sans Bold"/>
                <a:ea typeface="Open Sans Bold"/>
                <a:cs typeface="Open Sans Bold"/>
                <a:sym typeface="Open Sans Bold"/>
              </a:rPr>
              <a:t>Jenis Kasus</a:t>
            </a:r>
          </a:p>
        </p:txBody>
      </p:sp>
      <p:sp>
        <p:nvSpPr>
          <p:cNvPr name="Freeform 14" id="14"/>
          <p:cNvSpPr/>
          <p:nvPr/>
        </p:nvSpPr>
        <p:spPr>
          <a:xfrm flipH="false" flipV="false" rot="0">
            <a:off x="196165" y="196165"/>
            <a:ext cx="636370" cy="636370"/>
          </a:xfrm>
          <a:custGeom>
            <a:avLst/>
            <a:gdLst/>
            <a:ahLst/>
            <a:cxnLst/>
            <a:rect r="r" b="b" t="t" l="l"/>
            <a:pathLst>
              <a:path h="636370" w="636370">
                <a:moveTo>
                  <a:pt x="0" y="0"/>
                </a:moveTo>
                <a:lnTo>
                  <a:pt x="636370" y="0"/>
                </a:lnTo>
                <a:lnTo>
                  <a:pt x="636370" y="636370"/>
                </a:lnTo>
                <a:lnTo>
                  <a:pt x="0" y="636370"/>
                </a:lnTo>
                <a:lnTo>
                  <a:pt x="0" y="0"/>
                </a:lnTo>
                <a:close/>
              </a:path>
            </a:pathLst>
          </a:custGeom>
          <a:blipFill>
            <a:blip r:embed="rId4"/>
            <a:stretch>
              <a:fillRect l="0" t="0" r="0" b="0"/>
            </a:stretch>
          </a:blipFill>
        </p:spPr>
      </p:sp>
      <p:sp>
        <p:nvSpPr>
          <p:cNvPr name="TextBox 15" id="15"/>
          <p:cNvSpPr txBox="true"/>
          <p:nvPr/>
        </p:nvSpPr>
        <p:spPr>
          <a:xfrm rot="0">
            <a:off x="9144000" y="5766608"/>
            <a:ext cx="2262691" cy="500881"/>
          </a:xfrm>
          <a:prstGeom prst="rect">
            <a:avLst/>
          </a:prstGeom>
        </p:spPr>
        <p:txBody>
          <a:bodyPr anchor="t" rtlCol="false" tIns="0" lIns="0" bIns="0" rIns="0">
            <a:spAutoFit/>
          </a:bodyPr>
          <a:lstStyle/>
          <a:p>
            <a:pPr algn="l">
              <a:lnSpc>
                <a:spcPts val="4219"/>
              </a:lnSpc>
              <a:spcBef>
                <a:spcPct val="0"/>
              </a:spcBef>
            </a:pPr>
            <a:r>
              <a:rPr lang="en-US" b="true" sz="3013">
                <a:solidFill>
                  <a:srgbClr val="E300FF"/>
                </a:solidFill>
                <a:latin typeface="Open Sans Bold"/>
                <a:ea typeface="Open Sans Bold"/>
                <a:cs typeface="Open Sans Bold"/>
                <a:sym typeface="Open Sans Bold"/>
              </a:rPr>
              <a:t>Tujuan</a:t>
            </a:r>
          </a:p>
        </p:txBody>
      </p:sp>
      <p:sp>
        <p:nvSpPr>
          <p:cNvPr name="TextBox 16" id="16"/>
          <p:cNvSpPr txBox="true"/>
          <p:nvPr/>
        </p:nvSpPr>
        <p:spPr>
          <a:xfrm rot="0">
            <a:off x="9153850" y="6543714"/>
            <a:ext cx="7230033" cy="692019"/>
          </a:xfrm>
          <a:prstGeom prst="rect">
            <a:avLst/>
          </a:prstGeom>
        </p:spPr>
        <p:txBody>
          <a:bodyPr anchor="t" rtlCol="false" tIns="0" lIns="0" bIns="0" rIns="0">
            <a:spAutoFit/>
          </a:bodyPr>
          <a:lstStyle/>
          <a:p>
            <a:pPr algn="l">
              <a:lnSpc>
                <a:spcPts val="2780"/>
              </a:lnSpc>
              <a:spcBef>
                <a:spcPct val="0"/>
              </a:spcBef>
            </a:pPr>
            <a:r>
              <a:rPr lang="en-US" sz="1986">
                <a:solidFill>
                  <a:srgbClr val="1F2020"/>
                </a:solidFill>
                <a:latin typeface="Open Sans"/>
                <a:ea typeface="Open Sans"/>
                <a:cs typeface="Open Sans"/>
                <a:sym typeface="Open Sans"/>
              </a:rPr>
              <a:t>Untuk mempelajari pola penggunaan search engine sehingga dapat memprediksi nilai penggunaan Google secara akurat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E300FF">
                    <a:alpha val="100000"/>
                  </a:srgbClr>
                </a:gs>
                <a:gs pos="100000">
                  <a:srgbClr val="00068A">
                    <a:alpha val="100000"/>
                  </a:srgbClr>
                </a:gs>
              </a:gsLst>
              <a:lin ang="2700000"/>
            </a:gradFill>
          </p:spPr>
        </p:sp>
        <p:sp>
          <p:nvSpPr>
            <p:cNvPr name="TextBox 4" id="4"/>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5830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E300FF">
                    <a:alpha val="100000"/>
                  </a:srgbClr>
                </a:gs>
                <a:gs pos="100000">
                  <a:srgbClr val="00068A">
                    <a:alpha val="100000"/>
                  </a:srgbClr>
                </a:gs>
              </a:gsLst>
              <a:lin ang="2700000"/>
            </a:gradFill>
          </p:spPr>
        </p:sp>
        <p:sp>
          <p:nvSpPr>
            <p:cNvPr name="TextBox 7" id="7"/>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033242" y="2331542"/>
            <a:ext cx="2264398" cy="2264398"/>
          </a:xfrm>
          <a:custGeom>
            <a:avLst/>
            <a:gdLst/>
            <a:ahLst/>
            <a:cxnLst/>
            <a:rect r="r" b="b" t="t" l="l"/>
            <a:pathLst>
              <a:path h="2264398" w="2264398">
                <a:moveTo>
                  <a:pt x="0" y="0"/>
                </a:moveTo>
                <a:lnTo>
                  <a:pt x="2264398" y="0"/>
                </a:lnTo>
                <a:lnTo>
                  <a:pt x="2264398" y="2264398"/>
                </a:lnTo>
                <a:lnTo>
                  <a:pt x="0" y="2264398"/>
                </a:lnTo>
                <a:lnTo>
                  <a:pt x="0" y="0"/>
                </a:lnTo>
                <a:close/>
              </a:path>
            </a:pathLst>
          </a:custGeom>
          <a:blipFill>
            <a:blip r:embed="rId2"/>
            <a:stretch>
              <a:fillRect l="0" t="0" r="0" b="0"/>
            </a:stretch>
          </a:blipFill>
        </p:spPr>
      </p:sp>
      <p:sp>
        <p:nvSpPr>
          <p:cNvPr name="Freeform 9" id="9"/>
          <p:cNvSpPr/>
          <p:nvPr/>
        </p:nvSpPr>
        <p:spPr>
          <a:xfrm flipH="false" flipV="false" rot="0">
            <a:off x="-2116078" y="5258879"/>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9999"/>
            </a:blip>
            <a:stretch>
              <a:fillRect l="0" t="0" r="0" b="0"/>
            </a:stretch>
          </a:blipFill>
        </p:spPr>
      </p:sp>
      <p:sp>
        <p:nvSpPr>
          <p:cNvPr name="Freeform 10" id="10"/>
          <p:cNvSpPr/>
          <p:nvPr/>
        </p:nvSpPr>
        <p:spPr>
          <a:xfrm flipH="false" flipV="false" rot="0">
            <a:off x="15889000" y="1031011"/>
            <a:ext cx="4316765" cy="4316765"/>
          </a:xfrm>
          <a:custGeom>
            <a:avLst/>
            <a:gdLst/>
            <a:ahLst/>
            <a:cxnLst/>
            <a:rect r="r" b="b" t="t" l="l"/>
            <a:pathLst>
              <a:path h="4316765" w="4316765">
                <a:moveTo>
                  <a:pt x="0" y="0"/>
                </a:moveTo>
                <a:lnTo>
                  <a:pt x="4316765" y="0"/>
                </a:lnTo>
                <a:lnTo>
                  <a:pt x="4316765" y="4316765"/>
                </a:lnTo>
                <a:lnTo>
                  <a:pt x="0" y="4316765"/>
                </a:lnTo>
                <a:lnTo>
                  <a:pt x="0" y="0"/>
                </a:lnTo>
                <a:close/>
              </a:path>
            </a:pathLst>
          </a:custGeom>
          <a:blipFill>
            <a:blip r:embed="rId2">
              <a:alphaModFix amt="19999"/>
            </a:blip>
            <a:stretch>
              <a:fillRect l="0" t="0" r="0" b="0"/>
            </a:stretch>
          </a:blipFill>
        </p:spPr>
      </p:sp>
      <p:sp>
        <p:nvSpPr>
          <p:cNvPr name="Freeform 11" id="11"/>
          <p:cNvSpPr/>
          <p:nvPr/>
        </p:nvSpPr>
        <p:spPr>
          <a:xfrm flipH="false" flipV="false" rot="0">
            <a:off x="0" y="0"/>
            <a:ext cx="19012620" cy="12690924"/>
          </a:xfrm>
          <a:custGeom>
            <a:avLst/>
            <a:gdLst/>
            <a:ahLst/>
            <a:cxnLst/>
            <a:rect r="r" b="b" t="t" l="l"/>
            <a:pathLst>
              <a:path h="12690924" w="19012620">
                <a:moveTo>
                  <a:pt x="0" y="0"/>
                </a:moveTo>
                <a:lnTo>
                  <a:pt x="19012620" y="0"/>
                </a:lnTo>
                <a:lnTo>
                  <a:pt x="19012620" y="12690924"/>
                </a:lnTo>
                <a:lnTo>
                  <a:pt x="0" y="12690924"/>
                </a:lnTo>
                <a:lnTo>
                  <a:pt x="0" y="0"/>
                </a:lnTo>
                <a:close/>
              </a:path>
            </a:pathLst>
          </a:custGeom>
          <a:blipFill>
            <a:blip r:embed="rId3"/>
            <a:stretch>
              <a:fillRect l="0" t="0" r="0" b="0"/>
            </a:stretch>
          </a:blipFill>
        </p:spPr>
      </p:sp>
      <p:grpSp>
        <p:nvGrpSpPr>
          <p:cNvPr name="Group 12" id="12"/>
          <p:cNvGrpSpPr/>
          <p:nvPr/>
        </p:nvGrpSpPr>
        <p:grpSpPr>
          <a:xfrm rot="0">
            <a:off x="1620877" y="1817835"/>
            <a:ext cx="15770866" cy="5022230"/>
            <a:chOff x="0" y="0"/>
            <a:chExt cx="4153644" cy="1322727"/>
          </a:xfrm>
        </p:grpSpPr>
        <p:sp>
          <p:nvSpPr>
            <p:cNvPr name="Freeform 13" id="13"/>
            <p:cNvSpPr/>
            <p:nvPr/>
          </p:nvSpPr>
          <p:spPr>
            <a:xfrm flipH="false" flipV="false" rot="0">
              <a:off x="0" y="0"/>
              <a:ext cx="4153644" cy="1322727"/>
            </a:xfrm>
            <a:custGeom>
              <a:avLst/>
              <a:gdLst/>
              <a:ahLst/>
              <a:cxnLst/>
              <a:rect r="r" b="b" t="t" l="l"/>
              <a:pathLst>
                <a:path h="1322727" w="4153644">
                  <a:moveTo>
                    <a:pt x="25036" y="0"/>
                  </a:moveTo>
                  <a:lnTo>
                    <a:pt x="4128608" y="0"/>
                  </a:lnTo>
                  <a:cubicBezTo>
                    <a:pt x="4135248" y="0"/>
                    <a:pt x="4141616" y="2638"/>
                    <a:pt x="4146311" y="7333"/>
                  </a:cubicBezTo>
                  <a:cubicBezTo>
                    <a:pt x="4151006" y="12028"/>
                    <a:pt x="4153644" y="18396"/>
                    <a:pt x="4153644" y="25036"/>
                  </a:cubicBezTo>
                  <a:lnTo>
                    <a:pt x="4153644" y="1297691"/>
                  </a:lnTo>
                  <a:cubicBezTo>
                    <a:pt x="4153644" y="1304331"/>
                    <a:pt x="4151006" y="1310699"/>
                    <a:pt x="4146311" y="1315394"/>
                  </a:cubicBezTo>
                  <a:cubicBezTo>
                    <a:pt x="4141616" y="1320090"/>
                    <a:pt x="4135248" y="1322727"/>
                    <a:pt x="4128608" y="1322727"/>
                  </a:cubicBezTo>
                  <a:lnTo>
                    <a:pt x="25036" y="1322727"/>
                  </a:lnTo>
                  <a:cubicBezTo>
                    <a:pt x="18396" y="1322727"/>
                    <a:pt x="12028" y="1320090"/>
                    <a:pt x="7333" y="1315394"/>
                  </a:cubicBezTo>
                  <a:cubicBezTo>
                    <a:pt x="2638" y="1310699"/>
                    <a:pt x="0" y="1304331"/>
                    <a:pt x="0" y="1297691"/>
                  </a:cubicBezTo>
                  <a:lnTo>
                    <a:pt x="0" y="25036"/>
                  </a:lnTo>
                  <a:cubicBezTo>
                    <a:pt x="0" y="18396"/>
                    <a:pt x="2638" y="12028"/>
                    <a:pt x="7333" y="7333"/>
                  </a:cubicBezTo>
                  <a:cubicBezTo>
                    <a:pt x="12028" y="2638"/>
                    <a:pt x="18396" y="0"/>
                    <a:pt x="25036" y="0"/>
                  </a:cubicBezTo>
                  <a:close/>
                </a:path>
              </a:pathLst>
            </a:custGeom>
            <a:solidFill>
              <a:srgbClr val="1F2020">
                <a:alpha val="38824"/>
              </a:srgbClr>
            </a:solidFill>
          </p:spPr>
        </p:sp>
        <p:sp>
          <p:nvSpPr>
            <p:cNvPr name="TextBox 14" id="14"/>
            <p:cNvSpPr txBox="true"/>
            <p:nvPr/>
          </p:nvSpPr>
          <p:spPr>
            <a:xfrm>
              <a:off x="0" y="-38100"/>
              <a:ext cx="4153644" cy="1360827"/>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6364051" y="1761730"/>
            <a:ext cx="5867180" cy="2076740"/>
          </a:xfrm>
          <a:prstGeom prst="rect">
            <a:avLst/>
          </a:prstGeom>
        </p:spPr>
        <p:txBody>
          <a:bodyPr anchor="t" rtlCol="false" tIns="0" lIns="0" bIns="0" rIns="0">
            <a:spAutoFit/>
          </a:bodyPr>
          <a:lstStyle/>
          <a:p>
            <a:pPr algn="l">
              <a:lnSpc>
                <a:spcPts val="16912"/>
              </a:lnSpc>
              <a:spcBef>
                <a:spcPct val="0"/>
              </a:spcBef>
            </a:pPr>
            <a:r>
              <a:rPr lang="en-US" sz="12080">
                <a:solidFill>
                  <a:srgbClr val="7402C6"/>
                </a:solidFill>
                <a:latin typeface="Anton"/>
                <a:ea typeface="Anton"/>
                <a:cs typeface="Anton"/>
                <a:sym typeface="Anton"/>
              </a:rPr>
              <a:t>DATASET : </a:t>
            </a:r>
          </a:p>
        </p:txBody>
      </p:sp>
      <p:sp>
        <p:nvSpPr>
          <p:cNvPr name="TextBox 16" id="16"/>
          <p:cNvSpPr txBox="true"/>
          <p:nvPr/>
        </p:nvSpPr>
        <p:spPr>
          <a:xfrm rot="0">
            <a:off x="5383228" y="3762269"/>
            <a:ext cx="7828825" cy="746325"/>
          </a:xfrm>
          <a:prstGeom prst="rect">
            <a:avLst/>
          </a:prstGeom>
        </p:spPr>
        <p:txBody>
          <a:bodyPr anchor="t" rtlCol="false" tIns="0" lIns="0" bIns="0" rIns="0">
            <a:spAutoFit/>
          </a:bodyPr>
          <a:lstStyle/>
          <a:p>
            <a:pPr algn="l">
              <a:lnSpc>
                <a:spcPts val="6160"/>
              </a:lnSpc>
              <a:spcBef>
                <a:spcPct val="0"/>
              </a:spcBef>
            </a:pPr>
            <a:r>
              <a:rPr lang="en-US" sz="4400">
                <a:solidFill>
                  <a:srgbClr val="FFFFFF"/>
                </a:solidFill>
                <a:latin typeface="Anton"/>
                <a:ea typeface="Anton"/>
                <a:cs typeface="Anton"/>
                <a:sym typeface="Anton"/>
              </a:rPr>
              <a:t>INTERNET SEARCH ENGINE POPULARITY</a:t>
            </a:r>
          </a:p>
        </p:txBody>
      </p:sp>
      <p:sp>
        <p:nvSpPr>
          <p:cNvPr name="TextBox 17" id="17"/>
          <p:cNvSpPr txBox="true"/>
          <p:nvPr/>
        </p:nvSpPr>
        <p:spPr>
          <a:xfrm rot="0">
            <a:off x="3319883" y="4735863"/>
            <a:ext cx="11955515" cy="407637"/>
          </a:xfrm>
          <a:prstGeom prst="rect">
            <a:avLst/>
          </a:prstGeom>
        </p:spPr>
        <p:txBody>
          <a:bodyPr anchor="t" rtlCol="false" tIns="0" lIns="0" bIns="0" rIns="0">
            <a:spAutoFit/>
          </a:bodyPr>
          <a:lstStyle/>
          <a:p>
            <a:pPr algn="ctr">
              <a:lnSpc>
                <a:spcPts val="3448"/>
              </a:lnSpc>
              <a:spcBef>
                <a:spcPct val="0"/>
              </a:spcBef>
            </a:pPr>
            <a:r>
              <a:rPr lang="en-US" sz="2463">
                <a:solidFill>
                  <a:srgbClr val="FFFFFF"/>
                </a:solidFill>
                <a:latin typeface="Canva Sans"/>
                <a:ea typeface="Canva Sans"/>
                <a:cs typeface="Canva Sans"/>
                <a:sym typeface="Canva Sans"/>
              </a:rPr>
              <a:t>https://www.kaggle.com/datasets/michau96/internet-search-engine-worldwide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E300FF">
                    <a:alpha val="100000"/>
                  </a:srgbClr>
                </a:gs>
                <a:gs pos="100000">
                  <a:srgbClr val="00068A">
                    <a:alpha val="100000"/>
                  </a:srgbClr>
                </a:gs>
              </a:gsLst>
              <a:lin ang="2700000"/>
            </a:gradFill>
          </p:spPr>
        </p:sp>
        <p:sp>
          <p:nvSpPr>
            <p:cNvPr name="TextBox 4" id="4"/>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29707" y="332729"/>
            <a:ext cx="369285" cy="363243"/>
          </a:xfrm>
          <a:custGeom>
            <a:avLst/>
            <a:gdLst/>
            <a:ahLst/>
            <a:cxnLst/>
            <a:rect r="r" b="b" t="t" l="l"/>
            <a:pathLst>
              <a:path h="363243" w="369285">
                <a:moveTo>
                  <a:pt x="0" y="0"/>
                </a:moveTo>
                <a:lnTo>
                  <a:pt x="369286" y="0"/>
                </a:lnTo>
                <a:lnTo>
                  <a:pt x="369286"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116078" y="5258879"/>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4">
              <a:alphaModFix amt="19999"/>
            </a:blip>
            <a:stretch>
              <a:fillRect l="0" t="0" r="0" b="0"/>
            </a:stretch>
          </a:blipFill>
        </p:spPr>
      </p:sp>
      <p:sp>
        <p:nvSpPr>
          <p:cNvPr name="Freeform 7" id="7"/>
          <p:cNvSpPr/>
          <p:nvPr/>
        </p:nvSpPr>
        <p:spPr>
          <a:xfrm flipH="false" flipV="false" rot="0">
            <a:off x="15889000" y="1031011"/>
            <a:ext cx="4316765" cy="4316765"/>
          </a:xfrm>
          <a:custGeom>
            <a:avLst/>
            <a:gdLst/>
            <a:ahLst/>
            <a:cxnLst/>
            <a:rect r="r" b="b" t="t" l="l"/>
            <a:pathLst>
              <a:path h="4316765" w="4316765">
                <a:moveTo>
                  <a:pt x="0" y="0"/>
                </a:moveTo>
                <a:lnTo>
                  <a:pt x="4316765" y="0"/>
                </a:lnTo>
                <a:lnTo>
                  <a:pt x="4316765" y="4316765"/>
                </a:lnTo>
                <a:lnTo>
                  <a:pt x="0" y="4316765"/>
                </a:lnTo>
                <a:lnTo>
                  <a:pt x="0" y="0"/>
                </a:lnTo>
                <a:close/>
              </a:path>
            </a:pathLst>
          </a:custGeom>
          <a:blipFill>
            <a:blip r:embed="rId4">
              <a:alphaModFix amt="19999"/>
            </a:blip>
            <a:stretch>
              <a:fillRect l="0" t="0" r="0" b="0"/>
            </a:stretch>
          </a:blipFill>
        </p:spPr>
      </p:sp>
      <p:grpSp>
        <p:nvGrpSpPr>
          <p:cNvPr name="Group 8" id="8"/>
          <p:cNvGrpSpPr/>
          <p:nvPr/>
        </p:nvGrpSpPr>
        <p:grpSpPr>
          <a:xfrm rot="0">
            <a:off x="9098956" y="1097956"/>
            <a:ext cx="8160344" cy="8160344"/>
            <a:chOff x="0" y="0"/>
            <a:chExt cx="10880458" cy="10880458"/>
          </a:xfrm>
        </p:grpSpPr>
        <p:pic>
          <p:nvPicPr>
            <p:cNvPr name="Picture 9" id="9"/>
            <p:cNvPicPr>
              <a:picLocks noChangeAspect="true"/>
            </p:cNvPicPr>
            <p:nvPr/>
          </p:nvPicPr>
          <p:blipFill>
            <a:blip r:embed="rId5"/>
            <a:srcRect l="16687" t="0" r="16687" b="0"/>
            <a:stretch>
              <a:fillRect/>
            </a:stretch>
          </p:blipFill>
          <p:spPr>
            <a:xfrm flipH="false" flipV="false">
              <a:off x="0" y="0"/>
              <a:ext cx="10880458" cy="10880458"/>
            </a:xfrm>
            <a:prstGeom prst="rect">
              <a:avLst/>
            </a:prstGeom>
          </p:spPr>
        </p:pic>
      </p:grpSp>
      <p:sp>
        <p:nvSpPr>
          <p:cNvPr name="Freeform 10" id="10"/>
          <p:cNvSpPr/>
          <p:nvPr/>
        </p:nvSpPr>
        <p:spPr>
          <a:xfrm flipH="false" flipV="false" rot="0">
            <a:off x="1817989" y="1821880"/>
            <a:ext cx="1242423" cy="1242423"/>
          </a:xfrm>
          <a:custGeom>
            <a:avLst/>
            <a:gdLst/>
            <a:ahLst/>
            <a:cxnLst/>
            <a:rect r="r" b="b" t="t" l="l"/>
            <a:pathLst>
              <a:path h="1242423" w="1242423">
                <a:moveTo>
                  <a:pt x="0" y="0"/>
                </a:moveTo>
                <a:lnTo>
                  <a:pt x="1242422" y="0"/>
                </a:lnTo>
                <a:lnTo>
                  <a:pt x="1242422" y="1242423"/>
                </a:lnTo>
                <a:lnTo>
                  <a:pt x="0" y="1242423"/>
                </a:lnTo>
                <a:lnTo>
                  <a:pt x="0" y="0"/>
                </a:lnTo>
                <a:close/>
              </a:path>
            </a:pathLst>
          </a:custGeom>
          <a:blipFill>
            <a:blip r:embed="rId4"/>
            <a:stretch>
              <a:fillRect l="0" t="0" r="0" b="0"/>
            </a:stretch>
          </a:blipFill>
        </p:spPr>
      </p:sp>
      <p:sp>
        <p:nvSpPr>
          <p:cNvPr name="TextBox 11" id="11"/>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03</a:t>
            </a:r>
          </a:p>
        </p:txBody>
      </p:sp>
      <p:sp>
        <p:nvSpPr>
          <p:cNvPr name="TextBox 12" id="12"/>
          <p:cNvSpPr txBox="true"/>
          <p:nvPr/>
        </p:nvSpPr>
        <p:spPr>
          <a:xfrm rot="0">
            <a:off x="2353475" y="2262164"/>
            <a:ext cx="5328489" cy="927622"/>
          </a:xfrm>
          <a:prstGeom prst="rect">
            <a:avLst/>
          </a:prstGeom>
        </p:spPr>
        <p:txBody>
          <a:bodyPr anchor="t" rtlCol="false" tIns="0" lIns="0" bIns="0" rIns="0">
            <a:spAutoFit/>
          </a:bodyPr>
          <a:lstStyle/>
          <a:p>
            <a:pPr algn="l">
              <a:lnSpc>
                <a:spcPts val="7320"/>
              </a:lnSpc>
            </a:pPr>
            <a:r>
              <a:rPr lang="en-US" sz="6000">
                <a:solidFill>
                  <a:srgbClr val="1F2020"/>
                </a:solidFill>
                <a:latin typeface="Anton"/>
                <a:ea typeface="Anton"/>
                <a:cs typeface="Anton"/>
                <a:sym typeface="Anton"/>
              </a:rPr>
              <a:t>Jumlah</a:t>
            </a:r>
          </a:p>
        </p:txBody>
      </p:sp>
      <p:sp>
        <p:nvSpPr>
          <p:cNvPr name="TextBox 13" id="13"/>
          <p:cNvSpPr txBox="true"/>
          <p:nvPr/>
        </p:nvSpPr>
        <p:spPr>
          <a:xfrm rot="0">
            <a:off x="4817435" y="2262164"/>
            <a:ext cx="1751009" cy="927622"/>
          </a:xfrm>
          <a:prstGeom prst="rect">
            <a:avLst/>
          </a:prstGeom>
        </p:spPr>
        <p:txBody>
          <a:bodyPr anchor="t" rtlCol="false" tIns="0" lIns="0" bIns="0" rIns="0">
            <a:spAutoFit/>
          </a:bodyPr>
          <a:lstStyle/>
          <a:p>
            <a:pPr algn="l">
              <a:lnSpc>
                <a:spcPts val="7320"/>
              </a:lnSpc>
            </a:pPr>
            <a:r>
              <a:rPr lang="en-US" sz="6000">
                <a:solidFill>
                  <a:srgbClr val="7402C6"/>
                </a:solidFill>
                <a:latin typeface="Anton"/>
                <a:ea typeface="Anton"/>
                <a:cs typeface="Anton"/>
                <a:sym typeface="Anton"/>
              </a:rPr>
              <a:t>Fitur</a:t>
            </a:r>
          </a:p>
        </p:txBody>
      </p:sp>
      <p:sp>
        <p:nvSpPr>
          <p:cNvPr name="TextBox 14" id="14"/>
          <p:cNvSpPr txBox="true"/>
          <p:nvPr/>
        </p:nvSpPr>
        <p:spPr>
          <a:xfrm rot="0">
            <a:off x="2127626" y="3565149"/>
            <a:ext cx="6474690" cy="1782627"/>
          </a:xfrm>
          <a:prstGeom prst="rect">
            <a:avLst/>
          </a:prstGeom>
        </p:spPr>
        <p:txBody>
          <a:bodyPr anchor="t" rtlCol="false" tIns="0" lIns="0" bIns="0" rIns="0">
            <a:spAutoFit/>
          </a:bodyPr>
          <a:lstStyle/>
          <a:p>
            <a:pPr algn="l">
              <a:lnSpc>
                <a:spcPts val="2851"/>
              </a:lnSpc>
              <a:spcBef>
                <a:spcPct val="0"/>
              </a:spcBef>
            </a:pPr>
            <a:r>
              <a:rPr lang="en-US" sz="2036">
                <a:solidFill>
                  <a:srgbClr val="1F2020"/>
                </a:solidFill>
                <a:latin typeface="Open Sans"/>
                <a:ea typeface="Open Sans"/>
                <a:cs typeface="Open Sans"/>
                <a:sym typeface="Open Sans"/>
              </a:rPr>
              <a:t>Jumlah fitur dalam kasus ini adalah 26 fitur, yang diambil dari data mesin pencari lainnya seperti Bing, Yahoo, Baidu, Yandex dll. Fitur ini digunakan oleh model untuk mempelajari hubungan antara mesin pencari lainnya dan traffic pencarian di Google.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E300FF">
                    <a:alpha val="100000"/>
                  </a:srgbClr>
                </a:gs>
                <a:gs pos="100000">
                  <a:srgbClr val="00068A">
                    <a:alpha val="100000"/>
                  </a:srgbClr>
                </a:gs>
              </a:gsLst>
              <a:lin ang="2700000"/>
            </a:gradFill>
          </p:spPr>
        </p:sp>
        <p:sp>
          <p:nvSpPr>
            <p:cNvPr name="TextBox 4" id="4"/>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29707" y="332729"/>
            <a:ext cx="369285" cy="363243"/>
          </a:xfrm>
          <a:custGeom>
            <a:avLst/>
            <a:gdLst/>
            <a:ahLst/>
            <a:cxnLst/>
            <a:rect r="r" b="b" t="t" l="l"/>
            <a:pathLst>
              <a:path h="363243" w="369285">
                <a:moveTo>
                  <a:pt x="0" y="0"/>
                </a:moveTo>
                <a:lnTo>
                  <a:pt x="369286" y="0"/>
                </a:lnTo>
                <a:lnTo>
                  <a:pt x="369286"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889000" y="1031011"/>
            <a:ext cx="4316765" cy="4316765"/>
          </a:xfrm>
          <a:custGeom>
            <a:avLst/>
            <a:gdLst/>
            <a:ahLst/>
            <a:cxnLst/>
            <a:rect r="r" b="b" t="t" l="l"/>
            <a:pathLst>
              <a:path h="4316765" w="4316765">
                <a:moveTo>
                  <a:pt x="0" y="0"/>
                </a:moveTo>
                <a:lnTo>
                  <a:pt x="4316765" y="0"/>
                </a:lnTo>
                <a:lnTo>
                  <a:pt x="4316765" y="4316765"/>
                </a:lnTo>
                <a:lnTo>
                  <a:pt x="0" y="4316765"/>
                </a:lnTo>
                <a:lnTo>
                  <a:pt x="0" y="0"/>
                </a:lnTo>
                <a:close/>
              </a:path>
            </a:pathLst>
          </a:custGeom>
          <a:blipFill>
            <a:blip r:embed="rId4">
              <a:alphaModFix amt="19999"/>
            </a:blip>
            <a:stretch>
              <a:fillRect l="0" t="0" r="0" b="0"/>
            </a:stretch>
          </a:blipFill>
        </p:spPr>
      </p:sp>
      <p:grpSp>
        <p:nvGrpSpPr>
          <p:cNvPr name="Group 7" id="7"/>
          <p:cNvGrpSpPr/>
          <p:nvPr/>
        </p:nvGrpSpPr>
        <p:grpSpPr>
          <a:xfrm rot="0">
            <a:off x="0" y="1028700"/>
            <a:ext cx="8408303" cy="9258300"/>
            <a:chOff x="0" y="0"/>
            <a:chExt cx="11211071" cy="12344400"/>
          </a:xfrm>
        </p:grpSpPr>
        <p:pic>
          <p:nvPicPr>
            <p:cNvPr name="Picture 8" id="8"/>
            <p:cNvPicPr>
              <a:picLocks noChangeAspect="true"/>
            </p:cNvPicPr>
            <p:nvPr/>
          </p:nvPicPr>
          <p:blipFill>
            <a:blip r:embed="rId5"/>
            <a:srcRect l="15942" t="0" r="15942" b="0"/>
            <a:stretch>
              <a:fillRect/>
            </a:stretch>
          </p:blipFill>
          <p:spPr>
            <a:xfrm flipH="false" flipV="false">
              <a:off x="0" y="0"/>
              <a:ext cx="11211071" cy="12344400"/>
            </a:xfrm>
            <a:prstGeom prst="rect">
              <a:avLst/>
            </a:prstGeom>
          </p:spPr>
        </p:pic>
      </p:grpSp>
      <p:sp>
        <p:nvSpPr>
          <p:cNvPr name="Freeform 9" id="9"/>
          <p:cNvSpPr/>
          <p:nvPr/>
        </p:nvSpPr>
        <p:spPr>
          <a:xfrm flipH="false" flipV="false" rot="0">
            <a:off x="9883689" y="1832671"/>
            <a:ext cx="1242423" cy="1242423"/>
          </a:xfrm>
          <a:custGeom>
            <a:avLst/>
            <a:gdLst/>
            <a:ahLst/>
            <a:cxnLst/>
            <a:rect r="r" b="b" t="t" l="l"/>
            <a:pathLst>
              <a:path h="1242423" w="1242423">
                <a:moveTo>
                  <a:pt x="0" y="0"/>
                </a:moveTo>
                <a:lnTo>
                  <a:pt x="1242423" y="0"/>
                </a:lnTo>
                <a:lnTo>
                  <a:pt x="1242423" y="1242422"/>
                </a:lnTo>
                <a:lnTo>
                  <a:pt x="0" y="1242422"/>
                </a:lnTo>
                <a:lnTo>
                  <a:pt x="0" y="0"/>
                </a:lnTo>
                <a:close/>
              </a:path>
            </a:pathLst>
          </a:custGeom>
          <a:blipFill>
            <a:blip r:embed="rId4"/>
            <a:stretch>
              <a:fillRect l="0" t="0" r="0" b="0"/>
            </a:stretch>
          </a:blipFill>
        </p:spPr>
      </p:sp>
      <p:sp>
        <p:nvSpPr>
          <p:cNvPr name="TextBox 10" id="10"/>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02</a:t>
            </a:r>
          </a:p>
        </p:txBody>
      </p:sp>
      <p:sp>
        <p:nvSpPr>
          <p:cNvPr name="TextBox 11" id="11"/>
          <p:cNvSpPr txBox="true"/>
          <p:nvPr/>
        </p:nvSpPr>
        <p:spPr>
          <a:xfrm rot="0">
            <a:off x="10419176" y="2272955"/>
            <a:ext cx="5328489" cy="927622"/>
          </a:xfrm>
          <a:prstGeom prst="rect">
            <a:avLst/>
          </a:prstGeom>
        </p:spPr>
        <p:txBody>
          <a:bodyPr anchor="t" rtlCol="false" tIns="0" lIns="0" bIns="0" rIns="0">
            <a:spAutoFit/>
          </a:bodyPr>
          <a:lstStyle/>
          <a:p>
            <a:pPr algn="l">
              <a:lnSpc>
                <a:spcPts val="7320"/>
              </a:lnSpc>
            </a:pPr>
            <a:r>
              <a:rPr lang="en-US" sz="6000">
                <a:solidFill>
                  <a:srgbClr val="1F2020"/>
                </a:solidFill>
                <a:latin typeface="Anton"/>
                <a:ea typeface="Anton"/>
                <a:cs typeface="Anton"/>
                <a:sym typeface="Anton"/>
              </a:rPr>
              <a:t>Jumlah</a:t>
            </a:r>
          </a:p>
        </p:txBody>
      </p:sp>
      <p:sp>
        <p:nvSpPr>
          <p:cNvPr name="TextBox 12" id="12"/>
          <p:cNvSpPr txBox="true"/>
          <p:nvPr/>
        </p:nvSpPr>
        <p:spPr>
          <a:xfrm rot="0">
            <a:off x="12905691" y="2272955"/>
            <a:ext cx="1860354" cy="927622"/>
          </a:xfrm>
          <a:prstGeom prst="rect">
            <a:avLst/>
          </a:prstGeom>
        </p:spPr>
        <p:txBody>
          <a:bodyPr anchor="t" rtlCol="false" tIns="0" lIns="0" bIns="0" rIns="0">
            <a:spAutoFit/>
          </a:bodyPr>
          <a:lstStyle/>
          <a:p>
            <a:pPr algn="l">
              <a:lnSpc>
                <a:spcPts val="7320"/>
              </a:lnSpc>
            </a:pPr>
            <a:r>
              <a:rPr lang="en-US" sz="6000">
                <a:solidFill>
                  <a:srgbClr val="7402C6"/>
                </a:solidFill>
                <a:latin typeface="Anton"/>
                <a:ea typeface="Anton"/>
                <a:cs typeface="Anton"/>
                <a:sym typeface="Anton"/>
              </a:rPr>
              <a:t>Label</a:t>
            </a:r>
          </a:p>
        </p:txBody>
      </p:sp>
      <p:sp>
        <p:nvSpPr>
          <p:cNvPr name="TextBox 13" id="13"/>
          <p:cNvSpPr txBox="true"/>
          <p:nvPr/>
        </p:nvSpPr>
        <p:spPr>
          <a:xfrm rot="0">
            <a:off x="10306441" y="3716860"/>
            <a:ext cx="7058856" cy="1426640"/>
          </a:xfrm>
          <a:prstGeom prst="rect">
            <a:avLst/>
          </a:prstGeom>
        </p:spPr>
        <p:txBody>
          <a:bodyPr anchor="t" rtlCol="false" tIns="0" lIns="0" bIns="0" rIns="0">
            <a:spAutoFit/>
          </a:bodyPr>
          <a:lstStyle/>
          <a:p>
            <a:pPr algn="l">
              <a:lnSpc>
                <a:spcPts val="3783"/>
              </a:lnSpc>
              <a:spcBef>
                <a:spcPct val="0"/>
              </a:spcBef>
            </a:pPr>
            <a:r>
              <a:rPr lang="en-US" sz="2702">
                <a:solidFill>
                  <a:srgbClr val="1F2020"/>
                </a:solidFill>
                <a:latin typeface="Open Sans"/>
                <a:ea typeface="Open Sans"/>
                <a:cs typeface="Open Sans"/>
                <a:sym typeface="Open Sans"/>
              </a:rPr>
              <a:t>Terdapat 1 label, yaitu kolom Google, yang merupakan nilai yang ingin kita prediksi, yaitu jumlah traffic pencarian di Google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E300FF">
                    <a:alpha val="100000"/>
                  </a:srgbClr>
                </a:gs>
                <a:gs pos="100000">
                  <a:srgbClr val="00068A">
                    <a:alpha val="100000"/>
                  </a:srgbClr>
                </a:gs>
              </a:gsLst>
              <a:lin ang="2700000"/>
            </a:gradFill>
          </p:spPr>
        </p:sp>
        <p:sp>
          <p:nvSpPr>
            <p:cNvPr name="TextBox 4" id="4"/>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29707" y="332729"/>
            <a:ext cx="369285" cy="363243"/>
          </a:xfrm>
          <a:custGeom>
            <a:avLst/>
            <a:gdLst/>
            <a:ahLst/>
            <a:cxnLst/>
            <a:rect r="r" b="b" t="t" l="l"/>
            <a:pathLst>
              <a:path h="363243" w="369285">
                <a:moveTo>
                  <a:pt x="0" y="0"/>
                </a:moveTo>
                <a:lnTo>
                  <a:pt x="369286" y="0"/>
                </a:lnTo>
                <a:lnTo>
                  <a:pt x="369286"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889000" y="1031011"/>
            <a:ext cx="4316765" cy="4316765"/>
          </a:xfrm>
          <a:custGeom>
            <a:avLst/>
            <a:gdLst/>
            <a:ahLst/>
            <a:cxnLst/>
            <a:rect r="r" b="b" t="t" l="l"/>
            <a:pathLst>
              <a:path h="4316765" w="4316765">
                <a:moveTo>
                  <a:pt x="0" y="0"/>
                </a:moveTo>
                <a:lnTo>
                  <a:pt x="4316765" y="0"/>
                </a:lnTo>
                <a:lnTo>
                  <a:pt x="4316765" y="4316765"/>
                </a:lnTo>
                <a:lnTo>
                  <a:pt x="0" y="4316765"/>
                </a:lnTo>
                <a:lnTo>
                  <a:pt x="0" y="0"/>
                </a:lnTo>
                <a:close/>
              </a:path>
            </a:pathLst>
          </a:custGeom>
          <a:blipFill>
            <a:blip r:embed="rId4">
              <a:alphaModFix amt="19999"/>
            </a:blip>
            <a:stretch>
              <a:fillRect l="0" t="0" r="0" b="0"/>
            </a:stretch>
          </a:blipFill>
        </p:spPr>
      </p:sp>
      <p:sp>
        <p:nvSpPr>
          <p:cNvPr name="Freeform 7" id="7"/>
          <p:cNvSpPr/>
          <p:nvPr/>
        </p:nvSpPr>
        <p:spPr>
          <a:xfrm flipH="false" flipV="false" rot="0">
            <a:off x="1547671" y="1565078"/>
            <a:ext cx="1242423" cy="1242423"/>
          </a:xfrm>
          <a:custGeom>
            <a:avLst/>
            <a:gdLst/>
            <a:ahLst/>
            <a:cxnLst/>
            <a:rect r="r" b="b" t="t" l="l"/>
            <a:pathLst>
              <a:path h="1242423" w="1242423">
                <a:moveTo>
                  <a:pt x="0" y="0"/>
                </a:moveTo>
                <a:lnTo>
                  <a:pt x="1242423" y="0"/>
                </a:lnTo>
                <a:lnTo>
                  <a:pt x="1242423" y="1242423"/>
                </a:lnTo>
                <a:lnTo>
                  <a:pt x="0" y="1242423"/>
                </a:lnTo>
                <a:lnTo>
                  <a:pt x="0" y="0"/>
                </a:lnTo>
                <a:close/>
              </a:path>
            </a:pathLst>
          </a:custGeom>
          <a:blipFill>
            <a:blip r:embed="rId4"/>
            <a:stretch>
              <a:fillRect l="0" t="0" r="0" b="0"/>
            </a:stretch>
          </a:blipFill>
        </p:spPr>
      </p:sp>
      <p:sp>
        <p:nvSpPr>
          <p:cNvPr name="Freeform 8" id="8"/>
          <p:cNvSpPr/>
          <p:nvPr/>
        </p:nvSpPr>
        <p:spPr>
          <a:xfrm flipH="false" flipV="false" rot="0">
            <a:off x="514350" y="6042443"/>
            <a:ext cx="11753746" cy="3482047"/>
          </a:xfrm>
          <a:custGeom>
            <a:avLst/>
            <a:gdLst/>
            <a:ahLst/>
            <a:cxnLst/>
            <a:rect r="r" b="b" t="t" l="l"/>
            <a:pathLst>
              <a:path h="3482047" w="11753746">
                <a:moveTo>
                  <a:pt x="0" y="0"/>
                </a:moveTo>
                <a:lnTo>
                  <a:pt x="11753746" y="0"/>
                </a:lnTo>
                <a:lnTo>
                  <a:pt x="11753746" y="3482048"/>
                </a:lnTo>
                <a:lnTo>
                  <a:pt x="0" y="3482048"/>
                </a:lnTo>
                <a:lnTo>
                  <a:pt x="0" y="0"/>
                </a:lnTo>
                <a:close/>
              </a:path>
            </a:pathLst>
          </a:custGeom>
          <a:blipFill>
            <a:blip r:embed="rId5"/>
            <a:stretch>
              <a:fillRect l="0" t="0" r="0" b="0"/>
            </a:stretch>
          </a:blipFill>
        </p:spPr>
      </p:sp>
      <p:sp>
        <p:nvSpPr>
          <p:cNvPr name="TextBox 9" id="9"/>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06</a:t>
            </a:r>
          </a:p>
        </p:txBody>
      </p:sp>
      <p:sp>
        <p:nvSpPr>
          <p:cNvPr name="TextBox 10" id="10"/>
          <p:cNvSpPr txBox="true"/>
          <p:nvPr/>
        </p:nvSpPr>
        <p:spPr>
          <a:xfrm rot="0">
            <a:off x="2083158" y="2005362"/>
            <a:ext cx="9661080" cy="927622"/>
          </a:xfrm>
          <a:prstGeom prst="rect">
            <a:avLst/>
          </a:prstGeom>
        </p:spPr>
        <p:txBody>
          <a:bodyPr anchor="t" rtlCol="false" tIns="0" lIns="0" bIns="0" rIns="0">
            <a:spAutoFit/>
          </a:bodyPr>
          <a:lstStyle/>
          <a:p>
            <a:pPr algn="l">
              <a:lnSpc>
                <a:spcPts val="7320"/>
              </a:lnSpc>
            </a:pPr>
            <a:r>
              <a:rPr lang="en-US" sz="6000">
                <a:solidFill>
                  <a:srgbClr val="1F2020"/>
                </a:solidFill>
                <a:latin typeface="Anton"/>
                <a:ea typeface="Anton"/>
                <a:cs typeface="Anton"/>
                <a:sym typeface="Anton"/>
              </a:rPr>
              <a:t>Jaringan Saraf yang Digunakan</a:t>
            </a:r>
          </a:p>
        </p:txBody>
      </p:sp>
      <p:sp>
        <p:nvSpPr>
          <p:cNvPr name="TextBox 11" id="11"/>
          <p:cNvSpPr txBox="true"/>
          <p:nvPr/>
        </p:nvSpPr>
        <p:spPr>
          <a:xfrm rot="0">
            <a:off x="698993" y="3148874"/>
            <a:ext cx="14375383" cy="2893570"/>
          </a:xfrm>
          <a:prstGeom prst="rect">
            <a:avLst/>
          </a:prstGeom>
        </p:spPr>
        <p:txBody>
          <a:bodyPr anchor="t" rtlCol="false" tIns="0" lIns="0" bIns="0" rIns="0">
            <a:spAutoFit/>
          </a:bodyPr>
          <a:lstStyle/>
          <a:p>
            <a:pPr algn="just">
              <a:lnSpc>
                <a:spcPts val="2900"/>
              </a:lnSpc>
            </a:pPr>
            <a:r>
              <a:rPr lang="en-US" sz="2072">
                <a:solidFill>
                  <a:srgbClr val="000000"/>
                </a:solidFill>
                <a:latin typeface="Canva Sans"/>
                <a:ea typeface="Canva Sans"/>
                <a:cs typeface="Canva Sans"/>
                <a:sym typeface="Canva Sans"/>
              </a:rPr>
              <a:t>Dalam proyek ini, jaringan saraf yang digunakan adalah Multilayer Perceptron (MLP), yang termasuk dalam kategori Feedforward Neural Network (FNN). Jaringan ini terdiri dari beberapa lapisan tersembunyi (hidden layers) yang saling terhubung sepenuhnya, di mana data mengalir maju dari lapisan input menuju lapisan output tanpa adanya umpan balik atau loop. Model ini memiliki dua lapisan tersembunyi, dengan 32 neuron pada lapisan pertama dan 16 neuron pada lapisan kedua, serta satu neuron pada lapisan output untuk tugas regresi. MLP sangat cocok digunakan untuk pemrosesan data tabular seperti dataset yang digunakan dalam proyek ini, yang bertujuan untuk memprediksi nilai kontinu berdasarkan fitur yang ada.</a:t>
            </a:r>
          </a:p>
          <a:p>
            <a:pPr algn="just">
              <a:lnSpc>
                <a:spcPts val="290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E300FF">
                    <a:alpha val="100000"/>
                  </a:srgbClr>
                </a:gs>
                <a:gs pos="100000">
                  <a:srgbClr val="00068A">
                    <a:alpha val="100000"/>
                  </a:srgbClr>
                </a:gs>
              </a:gsLst>
              <a:lin ang="2700000"/>
            </a:gradFill>
          </p:spPr>
        </p:sp>
        <p:sp>
          <p:nvSpPr>
            <p:cNvPr name="TextBox 4" id="4"/>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29707" y="332729"/>
            <a:ext cx="369285" cy="363243"/>
          </a:xfrm>
          <a:custGeom>
            <a:avLst/>
            <a:gdLst/>
            <a:ahLst/>
            <a:cxnLst/>
            <a:rect r="r" b="b" t="t" l="l"/>
            <a:pathLst>
              <a:path h="363243" w="369285">
                <a:moveTo>
                  <a:pt x="0" y="0"/>
                </a:moveTo>
                <a:lnTo>
                  <a:pt x="369286" y="0"/>
                </a:lnTo>
                <a:lnTo>
                  <a:pt x="369286"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889000" y="1031011"/>
            <a:ext cx="4316765" cy="4316765"/>
          </a:xfrm>
          <a:custGeom>
            <a:avLst/>
            <a:gdLst/>
            <a:ahLst/>
            <a:cxnLst/>
            <a:rect r="r" b="b" t="t" l="l"/>
            <a:pathLst>
              <a:path h="4316765" w="4316765">
                <a:moveTo>
                  <a:pt x="0" y="0"/>
                </a:moveTo>
                <a:lnTo>
                  <a:pt x="4316765" y="0"/>
                </a:lnTo>
                <a:lnTo>
                  <a:pt x="4316765" y="4316765"/>
                </a:lnTo>
                <a:lnTo>
                  <a:pt x="0" y="4316765"/>
                </a:lnTo>
                <a:lnTo>
                  <a:pt x="0" y="0"/>
                </a:lnTo>
                <a:close/>
              </a:path>
            </a:pathLst>
          </a:custGeom>
          <a:blipFill>
            <a:blip r:embed="rId4">
              <a:alphaModFix amt="19999"/>
            </a:blip>
            <a:stretch>
              <a:fillRect l="0" t="0" r="0" b="0"/>
            </a:stretch>
          </a:blipFill>
        </p:spPr>
      </p:sp>
      <p:sp>
        <p:nvSpPr>
          <p:cNvPr name="Freeform 7" id="7"/>
          <p:cNvSpPr/>
          <p:nvPr/>
        </p:nvSpPr>
        <p:spPr>
          <a:xfrm flipH="false" flipV="false" rot="0">
            <a:off x="1547671" y="1565078"/>
            <a:ext cx="1242423" cy="1242423"/>
          </a:xfrm>
          <a:custGeom>
            <a:avLst/>
            <a:gdLst/>
            <a:ahLst/>
            <a:cxnLst/>
            <a:rect r="r" b="b" t="t" l="l"/>
            <a:pathLst>
              <a:path h="1242423" w="1242423">
                <a:moveTo>
                  <a:pt x="0" y="0"/>
                </a:moveTo>
                <a:lnTo>
                  <a:pt x="1242423" y="0"/>
                </a:lnTo>
                <a:lnTo>
                  <a:pt x="1242423" y="1242423"/>
                </a:lnTo>
                <a:lnTo>
                  <a:pt x="0" y="1242423"/>
                </a:lnTo>
                <a:lnTo>
                  <a:pt x="0" y="0"/>
                </a:lnTo>
                <a:close/>
              </a:path>
            </a:pathLst>
          </a:custGeom>
          <a:blipFill>
            <a:blip r:embed="rId4"/>
            <a:stretch>
              <a:fillRect l="0" t="0" r="0" b="0"/>
            </a:stretch>
          </a:blipFill>
        </p:spPr>
      </p:sp>
      <p:sp>
        <p:nvSpPr>
          <p:cNvPr name="Freeform 8" id="8"/>
          <p:cNvSpPr/>
          <p:nvPr/>
        </p:nvSpPr>
        <p:spPr>
          <a:xfrm flipH="false" flipV="false" rot="0">
            <a:off x="698993" y="5347776"/>
            <a:ext cx="10328394" cy="1865394"/>
          </a:xfrm>
          <a:custGeom>
            <a:avLst/>
            <a:gdLst/>
            <a:ahLst/>
            <a:cxnLst/>
            <a:rect r="r" b="b" t="t" l="l"/>
            <a:pathLst>
              <a:path h="1865394" w="10328394">
                <a:moveTo>
                  <a:pt x="0" y="0"/>
                </a:moveTo>
                <a:lnTo>
                  <a:pt x="10328394" y="0"/>
                </a:lnTo>
                <a:lnTo>
                  <a:pt x="10328394" y="1865394"/>
                </a:lnTo>
                <a:lnTo>
                  <a:pt x="0" y="1865394"/>
                </a:lnTo>
                <a:lnTo>
                  <a:pt x="0" y="0"/>
                </a:lnTo>
                <a:close/>
              </a:path>
            </a:pathLst>
          </a:custGeom>
          <a:blipFill>
            <a:blip r:embed="rId5"/>
            <a:stretch>
              <a:fillRect l="0" t="0" r="0" b="0"/>
            </a:stretch>
          </a:blipFill>
        </p:spPr>
      </p:sp>
      <p:sp>
        <p:nvSpPr>
          <p:cNvPr name="TextBox 9" id="9"/>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06</a:t>
            </a:r>
          </a:p>
        </p:txBody>
      </p:sp>
      <p:sp>
        <p:nvSpPr>
          <p:cNvPr name="TextBox 10" id="10"/>
          <p:cNvSpPr txBox="true"/>
          <p:nvPr/>
        </p:nvSpPr>
        <p:spPr>
          <a:xfrm rot="0">
            <a:off x="2083158" y="2005362"/>
            <a:ext cx="9661080" cy="927622"/>
          </a:xfrm>
          <a:prstGeom prst="rect">
            <a:avLst/>
          </a:prstGeom>
        </p:spPr>
        <p:txBody>
          <a:bodyPr anchor="t" rtlCol="false" tIns="0" lIns="0" bIns="0" rIns="0">
            <a:spAutoFit/>
          </a:bodyPr>
          <a:lstStyle/>
          <a:p>
            <a:pPr algn="l">
              <a:lnSpc>
                <a:spcPts val="7320"/>
              </a:lnSpc>
            </a:pPr>
            <a:r>
              <a:rPr lang="en-US" sz="6000">
                <a:solidFill>
                  <a:srgbClr val="1F2020"/>
                </a:solidFill>
                <a:latin typeface="Anton"/>
                <a:ea typeface="Anton"/>
                <a:cs typeface="Anton"/>
                <a:sym typeface="Anton"/>
              </a:rPr>
              <a:t>Jenis Optimasi yang Digunakan</a:t>
            </a:r>
          </a:p>
        </p:txBody>
      </p:sp>
      <p:sp>
        <p:nvSpPr>
          <p:cNvPr name="TextBox 11" id="11"/>
          <p:cNvSpPr txBox="true"/>
          <p:nvPr/>
        </p:nvSpPr>
        <p:spPr>
          <a:xfrm rot="0">
            <a:off x="698993" y="3148874"/>
            <a:ext cx="14375383" cy="1439519"/>
          </a:xfrm>
          <a:prstGeom prst="rect">
            <a:avLst/>
          </a:prstGeom>
        </p:spPr>
        <p:txBody>
          <a:bodyPr anchor="t" rtlCol="false" tIns="0" lIns="0" bIns="0" rIns="0">
            <a:spAutoFit/>
          </a:bodyPr>
          <a:lstStyle/>
          <a:p>
            <a:pPr algn="just">
              <a:lnSpc>
                <a:spcPts val="2900"/>
              </a:lnSpc>
              <a:spcBef>
                <a:spcPct val="0"/>
              </a:spcBef>
            </a:pPr>
            <a:r>
              <a:rPr lang="en-US" sz="2072">
                <a:solidFill>
                  <a:srgbClr val="000000"/>
                </a:solidFill>
                <a:latin typeface="Canva Sans"/>
                <a:ea typeface="Canva Sans"/>
                <a:cs typeface="Canva Sans"/>
                <a:sym typeface="Canva Sans"/>
              </a:rPr>
              <a:t>Optimasi yang digunakan dalam model ini adalah Adam Optimizer, yang menggabungkan kelebihan dari algoritma AdaGrad dan RMSProp. Adam menyesuaikan laju pembelajaran berdasarkan rata-rata gradien dan kuadrat gradien, sehingga efektif untuk masalah dengan banyak parameter dan gradien yang bervariasi. Adam sering digunakan karena kemampuannya beradaptasi dengan baik tanpa perlu banyak penyesuaian hyperparameter.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E300FF">
                    <a:alpha val="100000"/>
                  </a:srgbClr>
                </a:gs>
                <a:gs pos="100000">
                  <a:srgbClr val="00068A">
                    <a:alpha val="100000"/>
                  </a:srgbClr>
                </a:gs>
              </a:gsLst>
              <a:lin ang="2700000"/>
            </a:gradFill>
          </p:spPr>
        </p:sp>
        <p:sp>
          <p:nvSpPr>
            <p:cNvPr name="TextBox 4" id="4"/>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29707" y="332729"/>
            <a:ext cx="369285" cy="363243"/>
          </a:xfrm>
          <a:custGeom>
            <a:avLst/>
            <a:gdLst/>
            <a:ahLst/>
            <a:cxnLst/>
            <a:rect r="r" b="b" t="t" l="l"/>
            <a:pathLst>
              <a:path h="363243" w="369285">
                <a:moveTo>
                  <a:pt x="0" y="0"/>
                </a:moveTo>
                <a:lnTo>
                  <a:pt x="369286" y="0"/>
                </a:lnTo>
                <a:lnTo>
                  <a:pt x="369286"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889000" y="1031011"/>
            <a:ext cx="4316765" cy="4316765"/>
          </a:xfrm>
          <a:custGeom>
            <a:avLst/>
            <a:gdLst/>
            <a:ahLst/>
            <a:cxnLst/>
            <a:rect r="r" b="b" t="t" l="l"/>
            <a:pathLst>
              <a:path h="4316765" w="4316765">
                <a:moveTo>
                  <a:pt x="0" y="0"/>
                </a:moveTo>
                <a:lnTo>
                  <a:pt x="4316765" y="0"/>
                </a:lnTo>
                <a:lnTo>
                  <a:pt x="4316765" y="4316765"/>
                </a:lnTo>
                <a:lnTo>
                  <a:pt x="0" y="4316765"/>
                </a:lnTo>
                <a:lnTo>
                  <a:pt x="0" y="0"/>
                </a:lnTo>
                <a:close/>
              </a:path>
            </a:pathLst>
          </a:custGeom>
          <a:blipFill>
            <a:blip r:embed="rId4">
              <a:alphaModFix amt="19999"/>
            </a:blip>
            <a:stretch>
              <a:fillRect l="0" t="0" r="0" b="0"/>
            </a:stretch>
          </a:blipFill>
        </p:spPr>
      </p:sp>
      <p:sp>
        <p:nvSpPr>
          <p:cNvPr name="Freeform 7" id="7"/>
          <p:cNvSpPr/>
          <p:nvPr/>
        </p:nvSpPr>
        <p:spPr>
          <a:xfrm flipH="false" flipV="false" rot="0">
            <a:off x="1547671" y="1565078"/>
            <a:ext cx="1242423" cy="1242423"/>
          </a:xfrm>
          <a:custGeom>
            <a:avLst/>
            <a:gdLst/>
            <a:ahLst/>
            <a:cxnLst/>
            <a:rect r="r" b="b" t="t" l="l"/>
            <a:pathLst>
              <a:path h="1242423" w="1242423">
                <a:moveTo>
                  <a:pt x="0" y="0"/>
                </a:moveTo>
                <a:lnTo>
                  <a:pt x="1242423" y="0"/>
                </a:lnTo>
                <a:lnTo>
                  <a:pt x="1242423" y="1242423"/>
                </a:lnTo>
                <a:lnTo>
                  <a:pt x="0" y="1242423"/>
                </a:lnTo>
                <a:lnTo>
                  <a:pt x="0" y="0"/>
                </a:lnTo>
                <a:close/>
              </a:path>
            </a:pathLst>
          </a:custGeom>
          <a:blipFill>
            <a:blip r:embed="rId4"/>
            <a:stretch>
              <a:fillRect l="0" t="0" r="0" b="0"/>
            </a:stretch>
          </a:blipFill>
        </p:spPr>
      </p:sp>
      <p:sp>
        <p:nvSpPr>
          <p:cNvPr name="TextBox 8" id="8"/>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06</a:t>
            </a:r>
          </a:p>
        </p:txBody>
      </p:sp>
      <p:sp>
        <p:nvSpPr>
          <p:cNvPr name="TextBox 9" id="9"/>
          <p:cNvSpPr txBox="true"/>
          <p:nvPr/>
        </p:nvSpPr>
        <p:spPr>
          <a:xfrm rot="0">
            <a:off x="2083158" y="2005362"/>
            <a:ext cx="9661080" cy="927622"/>
          </a:xfrm>
          <a:prstGeom prst="rect">
            <a:avLst/>
          </a:prstGeom>
        </p:spPr>
        <p:txBody>
          <a:bodyPr anchor="t" rtlCol="false" tIns="0" lIns="0" bIns="0" rIns="0">
            <a:spAutoFit/>
          </a:bodyPr>
          <a:lstStyle/>
          <a:p>
            <a:pPr algn="l">
              <a:lnSpc>
                <a:spcPts val="7320"/>
              </a:lnSpc>
            </a:pPr>
            <a:r>
              <a:rPr lang="en-US" sz="6000">
                <a:solidFill>
                  <a:srgbClr val="1F2020"/>
                </a:solidFill>
                <a:latin typeface="Anton"/>
                <a:ea typeface="Anton"/>
                <a:cs typeface="Anton"/>
                <a:sym typeface="Anton"/>
              </a:rPr>
              <a:t>Jenis Aktivasi yang Digunakan</a:t>
            </a:r>
          </a:p>
        </p:txBody>
      </p:sp>
      <p:sp>
        <p:nvSpPr>
          <p:cNvPr name="TextBox 10" id="10"/>
          <p:cNvSpPr txBox="true"/>
          <p:nvPr/>
        </p:nvSpPr>
        <p:spPr>
          <a:xfrm rot="0">
            <a:off x="698993" y="3148874"/>
            <a:ext cx="14375383" cy="1076006"/>
          </a:xfrm>
          <a:prstGeom prst="rect">
            <a:avLst/>
          </a:prstGeom>
        </p:spPr>
        <p:txBody>
          <a:bodyPr anchor="t" rtlCol="false" tIns="0" lIns="0" bIns="0" rIns="0">
            <a:spAutoFit/>
          </a:bodyPr>
          <a:lstStyle/>
          <a:p>
            <a:pPr algn="just">
              <a:lnSpc>
                <a:spcPts val="2900"/>
              </a:lnSpc>
              <a:spcBef>
                <a:spcPct val="0"/>
              </a:spcBef>
            </a:pPr>
            <a:r>
              <a:rPr lang="en-US" sz="2072">
                <a:solidFill>
                  <a:srgbClr val="000000"/>
                </a:solidFill>
                <a:latin typeface="Canva Sans"/>
                <a:ea typeface="Canva Sans"/>
                <a:cs typeface="Canva Sans"/>
                <a:sym typeface="Canva Sans"/>
              </a:rPr>
              <a:t>Model ini menggunakan fungsi aktivasi ReLU untuk lapisan tersembunyi, yang membantu mempercepat pelatihan dan mengurangi masalah gradien hilang. Untuk lapisan output, digunakan fungsi aktivasi Linear, yang sesuai untuk masalah regresi dengan output kontinu.</a:t>
            </a:r>
          </a:p>
        </p:txBody>
      </p:sp>
      <p:sp>
        <p:nvSpPr>
          <p:cNvPr name="Freeform 11" id="11"/>
          <p:cNvSpPr/>
          <p:nvPr/>
        </p:nvSpPr>
        <p:spPr>
          <a:xfrm flipH="false" flipV="false" rot="0">
            <a:off x="698993" y="4605880"/>
            <a:ext cx="11753746" cy="3482047"/>
          </a:xfrm>
          <a:custGeom>
            <a:avLst/>
            <a:gdLst/>
            <a:ahLst/>
            <a:cxnLst/>
            <a:rect r="r" b="b" t="t" l="l"/>
            <a:pathLst>
              <a:path h="3482047" w="11753746">
                <a:moveTo>
                  <a:pt x="0" y="0"/>
                </a:moveTo>
                <a:lnTo>
                  <a:pt x="11753746" y="0"/>
                </a:lnTo>
                <a:lnTo>
                  <a:pt x="11753746" y="3482047"/>
                </a:lnTo>
                <a:lnTo>
                  <a:pt x="0" y="3482047"/>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E300FF">
                    <a:alpha val="100000"/>
                  </a:srgbClr>
                </a:gs>
                <a:gs pos="100000">
                  <a:srgbClr val="00068A">
                    <a:alpha val="100000"/>
                  </a:srgbClr>
                </a:gs>
              </a:gsLst>
              <a:lin ang="2700000"/>
            </a:gradFill>
          </p:spPr>
        </p:sp>
        <p:sp>
          <p:nvSpPr>
            <p:cNvPr name="TextBox 4" id="4"/>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29707" y="332729"/>
            <a:ext cx="369285" cy="363243"/>
          </a:xfrm>
          <a:custGeom>
            <a:avLst/>
            <a:gdLst/>
            <a:ahLst/>
            <a:cxnLst/>
            <a:rect r="r" b="b" t="t" l="l"/>
            <a:pathLst>
              <a:path h="363243" w="369285">
                <a:moveTo>
                  <a:pt x="0" y="0"/>
                </a:moveTo>
                <a:lnTo>
                  <a:pt x="369286" y="0"/>
                </a:lnTo>
                <a:lnTo>
                  <a:pt x="369286"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889000" y="1031011"/>
            <a:ext cx="4316765" cy="4316765"/>
          </a:xfrm>
          <a:custGeom>
            <a:avLst/>
            <a:gdLst/>
            <a:ahLst/>
            <a:cxnLst/>
            <a:rect r="r" b="b" t="t" l="l"/>
            <a:pathLst>
              <a:path h="4316765" w="4316765">
                <a:moveTo>
                  <a:pt x="0" y="0"/>
                </a:moveTo>
                <a:lnTo>
                  <a:pt x="4316765" y="0"/>
                </a:lnTo>
                <a:lnTo>
                  <a:pt x="4316765" y="4316765"/>
                </a:lnTo>
                <a:lnTo>
                  <a:pt x="0" y="4316765"/>
                </a:lnTo>
                <a:lnTo>
                  <a:pt x="0" y="0"/>
                </a:lnTo>
                <a:close/>
              </a:path>
            </a:pathLst>
          </a:custGeom>
          <a:blipFill>
            <a:blip r:embed="rId4">
              <a:alphaModFix amt="19999"/>
            </a:blip>
            <a:stretch>
              <a:fillRect l="0" t="0" r="0" b="0"/>
            </a:stretch>
          </a:blipFill>
        </p:spPr>
      </p:sp>
      <p:sp>
        <p:nvSpPr>
          <p:cNvPr name="Freeform 7" id="7"/>
          <p:cNvSpPr/>
          <p:nvPr/>
        </p:nvSpPr>
        <p:spPr>
          <a:xfrm flipH="false" flipV="false" rot="0">
            <a:off x="1547671" y="1565078"/>
            <a:ext cx="1242423" cy="1242423"/>
          </a:xfrm>
          <a:custGeom>
            <a:avLst/>
            <a:gdLst/>
            <a:ahLst/>
            <a:cxnLst/>
            <a:rect r="r" b="b" t="t" l="l"/>
            <a:pathLst>
              <a:path h="1242423" w="1242423">
                <a:moveTo>
                  <a:pt x="0" y="0"/>
                </a:moveTo>
                <a:lnTo>
                  <a:pt x="1242423" y="0"/>
                </a:lnTo>
                <a:lnTo>
                  <a:pt x="1242423" y="1242423"/>
                </a:lnTo>
                <a:lnTo>
                  <a:pt x="0" y="1242423"/>
                </a:lnTo>
                <a:lnTo>
                  <a:pt x="0" y="0"/>
                </a:lnTo>
                <a:close/>
              </a:path>
            </a:pathLst>
          </a:custGeom>
          <a:blipFill>
            <a:blip r:embed="rId4"/>
            <a:stretch>
              <a:fillRect l="0" t="0" r="0" b="0"/>
            </a:stretch>
          </a:blipFill>
        </p:spPr>
      </p:sp>
      <p:sp>
        <p:nvSpPr>
          <p:cNvPr name="Freeform 8" id="8"/>
          <p:cNvSpPr/>
          <p:nvPr/>
        </p:nvSpPr>
        <p:spPr>
          <a:xfrm flipH="false" flipV="false" rot="0">
            <a:off x="1028700" y="5225005"/>
            <a:ext cx="9215406" cy="2055234"/>
          </a:xfrm>
          <a:custGeom>
            <a:avLst/>
            <a:gdLst/>
            <a:ahLst/>
            <a:cxnLst/>
            <a:rect r="r" b="b" t="t" l="l"/>
            <a:pathLst>
              <a:path h="2055234" w="9215406">
                <a:moveTo>
                  <a:pt x="0" y="0"/>
                </a:moveTo>
                <a:lnTo>
                  <a:pt x="9215406" y="0"/>
                </a:lnTo>
                <a:lnTo>
                  <a:pt x="9215406" y="2055234"/>
                </a:lnTo>
                <a:lnTo>
                  <a:pt x="0" y="2055234"/>
                </a:lnTo>
                <a:lnTo>
                  <a:pt x="0" y="0"/>
                </a:lnTo>
                <a:close/>
              </a:path>
            </a:pathLst>
          </a:custGeom>
          <a:blipFill>
            <a:blip r:embed="rId5"/>
            <a:stretch>
              <a:fillRect l="0" t="0" r="0" b="0"/>
            </a:stretch>
          </a:blipFill>
        </p:spPr>
      </p:sp>
      <p:sp>
        <p:nvSpPr>
          <p:cNvPr name="TextBox 9" id="9"/>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06</a:t>
            </a:r>
          </a:p>
        </p:txBody>
      </p:sp>
      <p:sp>
        <p:nvSpPr>
          <p:cNvPr name="TextBox 10" id="10"/>
          <p:cNvSpPr txBox="true"/>
          <p:nvPr/>
        </p:nvSpPr>
        <p:spPr>
          <a:xfrm rot="0">
            <a:off x="2083158" y="2005362"/>
            <a:ext cx="9661080" cy="927622"/>
          </a:xfrm>
          <a:prstGeom prst="rect">
            <a:avLst/>
          </a:prstGeom>
        </p:spPr>
        <p:txBody>
          <a:bodyPr anchor="t" rtlCol="false" tIns="0" lIns="0" bIns="0" rIns="0">
            <a:spAutoFit/>
          </a:bodyPr>
          <a:lstStyle/>
          <a:p>
            <a:pPr algn="l">
              <a:lnSpc>
                <a:spcPts val="7320"/>
              </a:lnSpc>
            </a:pPr>
            <a:r>
              <a:rPr lang="en-US" sz="6000">
                <a:solidFill>
                  <a:srgbClr val="1F2020"/>
                </a:solidFill>
                <a:latin typeface="Anton"/>
                <a:ea typeface="Anton"/>
                <a:cs typeface="Anton"/>
                <a:sym typeface="Anton"/>
              </a:rPr>
              <a:t>Jumlah Hidden Layer</a:t>
            </a:r>
          </a:p>
        </p:txBody>
      </p:sp>
      <p:sp>
        <p:nvSpPr>
          <p:cNvPr name="TextBox 11" id="11"/>
          <p:cNvSpPr txBox="true"/>
          <p:nvPr/>
        </p:nvSpPr>
        <p:spPr>
          <a:xfrm rot="0">
            <a:off x="1028700" y="3151293"/>
            <a:ext cx="12480029" cy="1439519"/>
          </a:xfrm>
          <a:prstGeom prst="rect">
            <a:avLst/>
          </a:prstGeom>
        </p:spPr>
        <p:txBody>
          <a:bodyPr anchor="t" rtlCol="false" tIns="0" lIns="0" bIns="0" rIns="0">
            <a:spAutoFit/>
          </a:bodyPr>
          <a:lstStyle/>
          <a:p>
            <a:pPr algn="just">
              <a:lnSpc>
                <a:spcPts val="2900"/>
              </a:lnSpc>
              <a:spcBef>
                <a:spcPct val="0"/>
              </a:spcBef>
            </a:pPr>
            <a:r>
              <a:rPr lang="en-US" sz="2072">
                <a:solidFill>
                  <a:srgbClr val="000000"/>
                </a:solidFill>
                <a:latin typeface="Canva Sans"/>
                <a:ea typeface="Canva Sans"/>
                <a:cs typeface="Canva Sans"/>
                <a:sym typeface="Canva Sans"/>
              </a:rPr>
              <a:t>Model ini memiliki total 1,409 parameter (berat/bobot), yang semuanya dapat dilatih (trainable), dengan ukuran total sekitar 5.50 KB. Tidak ada parameter yang tidak dapat dilatih (non-trainable) dalam model ini. Semua bobot dalam model ini terlibat dalam proses pelatihan untuk meminimalkan fungsi loss.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DAGXfMrNpXw</dc:identifier>
  <dcterms:modified xsi:type="dcterms:W3CDTF">2011-08-01T06:04:30Z</dcterms:modified>
  <cp:revision>1</cp:revision>
  <dc:title>Tugas</dc:title>
</cp:coreProperties>
</file>